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37"/>
  </p:notesMasterIdLst>
  <p:handoutMasterIdLst>
    <p:handoutMasterId r:id="rId38"/>
  </p:handoutMasterIdLst>
  <p:sldIdLst>
    <p:sldId id="256"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11088035" r:id="rId30"/>
    <p:sldId id="11088039" r:id="rId31"/>
    <p:sldId id="11088036" r:id="rId32"/>
    <p:sldId id="11088038" r:id="rId33"/>
    <p:sldId id="258" r:id="rId34"/>
    <p:sldId id="260" r:id="rId35"/>
    <p:sldId id="264" r:id="rId36"/>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9875" autoAdjust="0"/>
  </p:normalViewPr>
  <p:slideViewPr>
    <p:cSldViewPr snapToGrid="0" snapToObjects="1">
      <p:cViewPr varScale="1">
        <p:scale>
          <a:sx n="73" d="100"/>
          <a:sy n="73" d="100"/>
        </p:scale>
        <p:origin x="288" y="4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8" d="100"/>
          <a:sy n="88"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ser>
          <c:idx val="0"/>
          <c:order val="0"/>
          <c:tx>
            <c:strRef>
              <c:f>Sheet1!$B$1</c:f>
              <c:strCache>
                <c:ptCount val="1"/>
                <c:pt idx="0">
                  <c:v>虚拟现实的使用</c:v>
                </c:pt>
              </c:strCache>
            </c:strRef>
          </c:tx>
          <c:spPr>
            <a:ln w="635">
              <a:solidFill>
                <a:schemeClr val="tx1">
                  <a:alpha val="50000"/>
                </a:schemeClr>
              </a:solidFill>
            </a:ln>
          </c:spPr>
          <c:dPt>
            <c:idx val="0"/>
            <c:bubble3D val="0"/>
            <c:spPr>
              <a:solidFill>
                <a:schemeClr val="accent1">
                  <a:shade val="58000"/>
                </a:schemeClr>
              </a:solidFill>
              <a:ln w="635">
                <a:solidFill>
                  <a:schemeClr val="tx1">
                    <a:alpha val="50000"/>
                  </a:schemeClr>
                </a:solidFill>
              </a:ln>
              <a:effectLst/>
            </c:spPr>
            <c:extLst>
              <c:ext xmlns:c16="http://schemas.microsoft.com/office/drawing/2014/chart" uri="{C3380CC4-5D6E-409C-BE32-E72D297353CC}">
                <c16:uniqueId val="{00000001-D08D-40C0-8B5F-39AFF9B0DD40}"/>
              </c:ext>
            </c:extLst>
          </c:dPt>
          <c:dPt>
            <c:idx val="1"/>
            <c:bubble3D val="0"/>
            <c:spPr>
              <a:solidFill>
                <a:schemeClr val="accent1">
                  <a:shade val="86000"/>
                </a:schemeClr>
              </a:solidFill>
              <a:ln w="635">
                <a:solidFill>
                  <a:schemeClr val="tx1">
                    <a:alpha val="50000"/>
                  </a:schemeClr>
                </a:solidFill>
              </a:ln>
              <a:effectLst/>
            </c:spPr>
            <c:extLst>
              <c:ext xmlns:c16="http://schemas.microsoft.com/office/drawing/2014/chart" uri="{C3380CC4-5D6E-409C-BE32-E72D297353CC}">
                <c16:uniqueId val="{00000003-D08D-40C0-8B5F-39AFF9B0DD40}"/>
              </c:ext>
            </c:extLst>
          </c:dPt>
          <c:dPt>
            <c:idx val="2"/>
            <c:bubble3D val="0"/>
            <c:spPr>
              <a:solidFill>
                <a:schemeClr val="accent1">
                  <a:tint val="86000"/>
                </a:schemeClr>
              </a:solidFill>
              <a:ln w="635">
                <a:solidFill>
                  <a:schemeClr val="tx1">
                    <a:alpha val="50000"/>
                  </a:schemeClr>
                </a:solidFill>
              </a:ln>
              <a:effectLst/>
            </c:spPr>
            <c:extLst>
              <c:ext xmlns:c16="http://schemas.microsoft.com/office/drawing/2014/chart" uri="{C3380CC4-5D6E-409C-BE32-E72D297353CC}">
                <c16:uniqueId val="{00000005-D08D-40C0-8B5F-39AFF9B0DD40}"/>
              </c:ext>
            </c:extLst>
          </c:dPt>
          <c:dPt>
            <c:idx val="3"/>
            <c:bubble3D val="0"/>
            <c:spPr>
              <a:solidFill>
                <a:schemeClr val="accent1">
                  <a:tint val="58000"/>
                </a:schemeClr>
              </a:solidFill>
              <a:ln w="635">
                <a:solidFill>
                  <a:schemeClr val="tx1">
                    <a:alpha val="50000"/>
                  </a:schemeClr>
                </a:solidFill>
              </a:ln>
              <a:effectLst/>
            </c:spPr>
            <c:extLst>
              <c:ext xmlns:c16="http://schemas.microsoft.com/office/drawing/2014/chart" uri="{C3380CC4-5D6E-409C-BE32-E72D297353CC}">
                <c16:uniqueId val="{00000007-D08D-40C0-8B5F-39AFF9B0DD40}"/>
              </c:ext>
            </c:extLst>
          </c:dPt>
          <c:dPt>
            <c:idx val="4"/>
            <c:bubble3D val="0"/>
            <c:spPr>
              <a:solidFill>
                <a:schemeClr val="accent1">
                  <a:tint val="30000"/>
                </a:schemeClr>
              </a:solidFill>
              <a:ln w="635">
                <a:solidFill>
                  <a:schemeClr val="tx1">
                    <a:alpha val="50000"/>
                  </a:schemeClr>
                </a:solidFill>
              </a:ln>
              <a:effectLst/>
            </c:spPr>
            <c:extLst>
              <c:ext xmlns:c16="http://schemas.microsoft.com/office/drawing/2014/chart" uri="{C3380CC4-5D6E-409C-BE32-E72D297353CC}">
                <c16:uniqueId val="{00000009-D08D-40C0-8B5F-39AFF9B0DD40}"/>
              </c:ext>
            </c:extLst>
          </c:dPt>
          <c:cat>
            <c:strRef>
              <c:f>Sheet1!$A$2:$A$5</c:f>
              <c:strCache>
                <c:ptCount val="4"/>
                <c:pt idx="0">
                  <c:v>教育</c:v>
                </c:pt>
                <c:pt idx="1">
                  <c:v>差旅</c:v>
                </c:pt>
                <c:pt idx="2">
                  <c:v>医疗</c:v>
                </c:pt>
                <c:pt idx="3">
                  <c:v>消遣</c:v>
                </c:pt>
              </c:strCache>
            </c:strRef>
          </c:cat>
          <c:val>
            <c:numRef>
              <c:f>Sheet1!$B$2:$B$5</c:f>
              <c:numCache>
                <c:formatCode>General</c:formatCode>
                <c:ptCount val="4"/>
                <c:pt idx="0">
                  <c:v>56</c:v>
                </c:pt>
                <c:pt idx="1">
                  <c:v>20</c:v>
                </c:pt>
                <c:pt idx="2">
                  <c:v>14</c:v>
                </c:pt>
                <c:pt idx="3">
                  <c:v>10</c:v>
                </c:pt>
              </c:numCache>
            </c:numRef>
          </c:val>
          <c:extLst>
            <c:ext xmlns:c16="http://schemas.microsoft.com/office/drawing/2014/chart" uri="{C3380CC4-5D6E-409C-BE32-E72D297353CC}">
              <c16:uniqueId val="{00000000-19ED-47D8-93E1-999E2EC5A810}"/>
            </c:ext>
          </c:extLst>
        </c:ser>
        <c:dLbls>
          <c:showLegendKey val="0"/>
          <c:showVal val="0"/>
          <c:showCatName val="0"/>
          <c:showSerName val="0"/>
          <c:showPercent val="0"/>
          <c:showBubbleSize val="0"/>
          <c:showLeaderLines val="1"/>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UI" panose="020B0503020204020204" pitchFamily="34" charset="-122"/>
          <a:ea typeface="Microsoft YaHei U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08/layout/CircularPictureCallout" loCatId="" qsTypeId="urn:microsoft.com/office/officeart/2005/8/quickstyle/simple1" qsCatId="simple" csTypeId="urn:microsoft.com/office/officeart/2005/8/colors/accent2_2" csCatId="accent2" phldr="1"/>
      <dgm:spPr/>
      <dgm:t>
        <a:bodyPr rtlCol="0"/>
        <a:lstStyle/>
        <a:p>
          <a:pPr rtl="0"/>
          <a:endParaRPr lang="en-US"/>
        </a:p>
      </dgm:t>
    </dgm:pt>
    <dgm:pt modelId="{66039115-797B-304C-9FC0-EFABB1F21232}">
      <dgm:prSet custT="1"/>
      <dgm:spPr/>
      <dgm:t>
        <a:bodyPr rtlCol="0"/>
        <a:lstStyle/>
        <a:p>
          <a:pPr rtl="0"/>
          <a:r>
            <a:rPr lang="zh-CN" altLang="en-US" sz="2300" noProof="0" dirty="0">
              <a:latin typeface="Microsoft YaHei UI" panose="020B0503020204020204" pitchFamily="34" charset="-122"/>
              <a:ea typeface="Microsoft YaHei UI" panose="020B0503020204020204" pitchFamily="34" charset="-122"/>
            </a:rPr>
            <a:t>智能产品</a:t>
          </a:r>
        </a:p>
      </dgm:t>
    </dgm:pt>
    <dgm:pt modelId="{C8EABE8F-1E84-494E-AD8A-32BA419A36E9}" type="parTrans" cxnId="{31C3237C-2299-B649-8C93-587C97AC9999}">
      <dgm:prSet/>
      <dgm:spPr/>
      <dgm:t>
        <a:bodyPr rtlCol="0"/>
        <a:lstStyle/>
        <a:p>
          <a:pPr rtl="0"/>
          <a:endParaRPr lang="zh-CN" altLang="en-US" noProof="0" dirty="0"/>
        </a:p>
      </dgm:t>
    </dgm:pt>
    <dgm:pt modelId="{D044F6BA-1D90-EC47-8A78-B9796198ECF5}" type="sibTrans" cxnId="{31C3237C-2299-B649-8C93-587C97AC9999}">
      <dgm:prSet/>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423" t="15288" r="26424" b="36559"/>
          </a:stretch>
        </a:blipFill>
        <a:ln w="635">
          <a:solidFill>
            <a:schemeClr val="tx1">
              <a:alpha val="50000"/>
            </a:schemeClr>
          </a:solidFill>
        </a:ln>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extLst>
        <a:ext uri="{E40237B7-FDA0-4F09-8148-C483321AD2D9}">
          <dgm14:cNvPr xmlns:dgm14="http://schemas.microsoft.com/office/drawing/2010/diagram" id="0" name="" descr="Cloud Computing"/>
        </a:ext>
      </dgm:extLst>
    </dgm:pt>
    <dgm:pt modelId="{E39563C5-C199-4F5B-A899-8CC0710341A0}">
      <dgm:prSet/>
      <dgm:spPr/>
      <dgm:t>
        <a:bodyPr rtlCol="0"/>
        <a:lstStyle/>
        <a:p>
          <a:pPr rtl="0"/>
          <a:r>
            <a:rPr lang="zh-CN" altLang="en-US" noProof="0" dirty="0">
              <a:latin typeface="Microsoft YaHei UI" panose="020B0503020204020204" pitchFamily="34" charset="-122"/>
              <a:ea typeface="Microsoft YaHei UI" panose="020B0503020204020204" pitchFamily="34" charset="-122"/>
            </a:rPr>
            <a:t>语音识别</a:t>
          </a:r>
        </a:p>
      </dgm:t>
    </dgm:pt>
    <dgm:pt modelId="{6531EA77-44C5-4E3D-BA04-70C1E49BCD39}" type="parTrans" cxnId="{BBAD9FDB-1013-4B11-A9AE-2815527D1B78}">
      <dgm:prSet/>
      <dgm:spPr/>
      <dgm:t>
        <a:bodyPr rtlCol="0"/>
        <a:lstStyle/>
        <a:p>
          <a:pPr rtl="0"/>
          <a:endParaRPr lang="zh-CN" altLang="en-US" noProof="0" dirty="0"/>
        </a:p>
      </dgm:t>
    </dgm:pt>
    <dgm:pt modelId="{BC971DAC-9BE2-44B2-ABE4-8099C777E9C4}" type="sibTrans" cxnId="{BBAD9FDB-1013-4B11-A9AE-2815527D1B78}">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extLst>
        <a:ext uri="{E40237B7-FDA0-4F09-8148-C483321AD2D9}">
          <dgm14:cNvPr xmlns:dgm14="http://schemas.microsoft.com/office/drawing/2010/diagram" id="0" name="" descr="Voice"/>
        </a:ext>
      </dgm:extLst>
    </dgm:pt>
    <dgm:pt modelId="{15B1A768-2666-4AB4-BDA7-F0E3C4160D59}">
      <dgm:prSet/>
      <dgm:spPr/>
      <dgm:t>
        <a:bodyPr rtlCol="0"/>
        <a:lstStyle/>
        <a:p>
          <a:pPr rtl="0"/>
          <a:r>
            <a:rPr lang="zh-CN" altLang="en-US" noProof="0" dirty="0">
              <a:latin typeface="Microsoft YaHei UI" panose="020B0503020204020204" pitchFamily="34" charset="-122"/>
              <a:ea typeface="Microsoft YaHei UI" panose="020B0503020204020204" pitchFamily="34" charset="-122"/>
            </a:rPr>
            <a:t>人工智能</a:t>
          </a:r>
        </a:p>
      </dgm:t>
    </dgm:pt>
    <dgm:pt modelId="{D47033D3-4E41-485A-B515-A02A8C3B404A}" type="parTrans" cxnId="{08DEC938-538C-403B-80C3-828B96DAFF82}">
      <dgm:prSet/>
      <dgm:spPr/>
      <dgm:t>
        <a:bodyPr rtlCol="0"/>
        <a:lstStyle/>
        <a:p>
          <a:pPr rtl="0"/>
          <a:endParaRPr lang="zh-CN" altLang="en-US" noProof="0" dirty="0"/>
        </a:p>
      </dgm:t>
    </dgm:pt>
    <dgm:pt modelId="{72FFCBD4-DD9D-4E06-81E4-54307F97A3F0}" type="sibTrans" cxnId="{08DEC938-538C-403B-80C3-828B96DAFF82}">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extLst>
        <a:ext uri="{E40237B7-FDA0-4F09-8148-C483321AD2D9}">
          <dgm14:cNvPr xmlns:dgm14="http://schemas.microsoft.com/office/drawing/2010/diagram" id="0" name="" descr="Brain in head"/>
        </a:ext>
      </dgm:extLst>
    </dgm:pt>
    <dgm:pt modelId="{3AA5586A-C40E-4DDA-98A5-6545F36F46AB}">
      <dgm:prSet/>
      <dgm:spPr/>
      <dgm:t>
        <a:bodyPr rtlCol="0"/>
        <a:lstStyle/>
        <a:p>
          <a:pPr rtl="0"/>
          <a:r>
            <a:rPr lang="zh-CN" altLang="en-US" noProof="0" dirty="0">
              <a:latin typeface="Microsoft YaHei UI" panose="020B0503020204020204" pitchFamily="34" charset="-122"/>
              <a:ea typeface="Microsoft YaHei UI" panose="020B0503020204020204" pitchFamily="34" charset="-122"/>
            </a:rPr>
            <a:t>虚拟现实</a:t>
          </a:r>
        </a:p>
      </dgm:t>
    </dgm:pt>
    <dgm:pt modelId="{ABF44FB7-9255-4D99-BC69-3BE74FDF8E87}" type="parTrans" cxnId="{119FEAF1-383D-4740-9124-CC9EEA7E35F9}">
      <dgm:prSet/>
      <dgm:spPr/>
      <dgm:t>
        <a:bodyPr rtlCol="0"/>
        <a:lstStyle/>
        <a:p>
          <a:pPr rtl="0"/>
          <a:endParaRPr lang="zh-CN" altLang="en-US" noProof="0" dirty="0"/>
        </a:p>
      </dgm:t>
    </dgm:pt>
    <dgm:pt modelId="{19FB306E-81B4-4F3F-99EE-765120CBB6B3}" type="sibTrans" cxnId="{119FEAF1-383D-4740-9124-CC9EEA7E35F9}">
      <dgm:prSet/>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extLst>
        <a:ext uri="{E40237B7-FDA0-4F09-8148-C483321AD2D9}">
          <dgm14:cNvPr xmlns:dgm14="http://schemas.microsoft.com/office/drawing/2010/diagram" id="0" name="" descr="Virtual Reality Headset"/>
        </a:ext>
      </dgm:extLst>
    </dgm:pt>
    <dgm:pt modelId="{31CDA5B9-892A-4957-A6C1-CB474EDD26B3}" type="pres">
      <dgm:prSet presAssocID="{489A589A-46DE-0F49-B460-E7914F3E440D}" presName="Name0" presStyleCnt="0">
        <dgm:presLayoutVars>
          <dgm:chMax val="7"/>
          <dgm:chPref val="7"/>
          <dgm:dir/>
        </dgm:presLayoutVars>
      </dgm:prSet>
      <dgm:spPr/>
    </dgm:pt>
    <dgm:pt modelId="{B18AE322-EE24-4F21-BA38-33A0666D285C}" type="pres">
      <dgm:prSet presAssocID="{489A589A-46DE-0F49-B460-E7914F3E440D}" presName="Name1" presStyleCnt="0"/>
      <dgm:spPr/>
    </dgm:pt>
    <dgm:pt modelId="{7F52993D-99F4-4D8C-A62C-5BFF7578D04D}" type="pres">
      <dgm:prSet presAssocID="{D044F6BA-1D90-EC47-8A78-B9796198ECF5}" presName="picture_1" presStyleCnt="0"/>
      <dgm:spPr/>
    </dgm:pt>
    <dgm:pt modelId="{4B45A233-591B-4AA8-B1F4-FD981D611E73}" type="pres">
      <dgm:prSet presAssocID="{D044F6BA-1D90-EC47-8A78-B9796198ECF5}" presName="pictureRepeatNode" presStyleLbl="alignImgPlace1" presStyleIdx="0" presStyleCnt="4" custLinFactNeighborX="-487"/>
      <dgm:spPr/>
    </dgm:pt>
    <dgm:pt modelId="{283005FA-6463-4617-A2CF-7C3C4FCD1B71}" type="pres">
      <dgm:prSet presAssocID="{66039115-797B-304C-9FC0-EFABB1F21232}" presName="text_1" presStyleLbl="node1" presStyleIdx="0" presStyleCnt="0" custScaleY="40894" custLinFactNeighborX="-83" custLinFactNeighborY="-3289">
        <dgm:presLayoutVars>
          <dgm:bulletEnabled val="1"/>
        </dgm:presLayoutVars>
      </dgm:prSet>
      <dgm:spPr/>
    </dgm:pt>
    <dgm:pt modelId="{8EE97887-47F6-4AA2-B555-B4C65C838496}" type="pres">
      <dgm:prSet presAssocID="{BC971DAC-9BE2-44B2-ABE4-8099C777E9C4}" presName="picture_2" presStyleCnt="0"/>
      <dgm:spPr/>
    </dgm:pt>
    <dgm:pt modelId="{5650C73F-166D-441B-B100-602E6E50702D}" type="pres">
      <dgm:prSet presAssocID="{BC971DAC-9BE2-44B2-ABE4-8099C777E9C4}" presName="pictureRepeatNode" presStyleLbl="alignImgPlace1" presStyleIdx="1" presStyleCnt="4"/>
      <dgm:spPr/>
    </dgm:pt>
    <dgm:pt modelId="{15357313-1612-4DD3-B23B-A1746EAAD445}" type="pres">
      <dgm:prSet presAssocID="{E39563C5-C199-4F5B-A899-8CC0710341A0}" presName="line_2" presStyleLbl="parChTrans1D1" presStyleIdx="0" presStyleCnt="3" custFlipVert="1" custSzY="45720" custScaleX="48461" custLinFactY="97555" custLinFactNeighborX="11416" custLinFactNeighborY="100000"/>
      <dgm:spPr/>
    </dgm:pt>
    <dgm:pt modelId="{0D75AA9B-2817-428A-8919-D9CC568E76EE}" type="pres">
      <dgm:prSet presAssocID="{E39563C5-C199-4F5B-A899-8CC0710341A0}" presName="textparent_2" presStyleLbl="node1" presStyleIdx="0" presStyleCnt="0"/>
      <dgm:spPr/>
    </dgm:pt>
    <dgm:pt modelId="{8590389C-1B78-4161-83D2-B7C475E19097}" type="pres">
      <dgm:prSet presAssocID="{E39563C5-C199-4F5B-A899-8CC0710341A0}" presName="text_2" presStyleLbl="revTx" presStyleIdx="0" presStyleCnt="3">
        <dgm:presLayoutVars>
          <dgm:bulletEnabled val="1"/>
        </dgm:presLayoutVars>
      </dgm:prSet>
      <dgm:spPr/>
    </dgm:pt>
    <dgm:pt modelId="{C0C3E615-6E18-4432-A096-9047769FED28}" type="pres">
      <dgm:prSet presAssocID="{72FFCBD4-DD9D-4E06-81E4-54307F97A3F0}" presName="picture_3" presStyleCnt="0"/>
      <dgm:spPr/>
    </dgm:pt>
    <dgm:pt modelId="{1603A9FB-E8BE-4A12-940B-4A7281FB6C9B}" type="pres">
      <dgm:prSet presAssocID="{72FFCBD4-DD9D-4E06-81E4-54307F97A3F0}" presName="pictureRepeatNode" presStyleLbl="alignImgPlace1" presStyleIdx="2" presStyleCnt="4"/>
      <dgm:spPr/>
    </dgm:pt>
    <dgm:pt modelId="{33A93E91-1CCE-4DE9-AE34-E4BE1F15F479}" type="pres">
      <dgm:prSet presAssocID="{15B1A768-2666-4AB4-BDA7-F0E3C4160D59}" presName="line_3" presStyleLbl="parChTrans1D1" presStyleIdx="1" presStyleCnt="3" custFlipVert="1" custSzY="45720" custScaleX="25627" custLinFactNeighborX="18391" custLinFactNeighborY="84667"/>
      <dgm:spPr/>
    </dgm:pt>
    <dgm:pt modelId="{B4376340-E85F-4877-A559-24C7838C11C2}" type="pres">
      <dgm:prSet presAssocID="{15B1A768-2666-4AB4-BDA7-F0E3C4160D59}" presName="textparent_3" presStyleLbl="node1" presStyleIdx="0" presStyleCnt="0"/>
      <dgm:spPr/>
    </dgm:pt>
    <dgm:pt modelId="{A5E1DD1A-6AA9-444E-BC1A-9868701E30FD}" type="pres">
      <dgm:prSet presAssocID="{15B1A768-2666-4AB4-BDA7-F0E3C4160D59}" presName="text_3" presStyleLbl="revTx" presStyleIdx="1" presStyleCnt="3">
        <dgm:presLayoutVars>
          <dgm:bulletEnabled val="1"/>
        </dgm:presLayoutVars>
      </dgm:prSet>
      <dgm:spPr/>
    </dgm:pt>
    <dgm:pt modelId="{2636DC21-F802-492C-BAE2-173DAF467730}" type="pres">
      <dgm:prSet presAssocID="{19FB306E-81B4-4F3F-99EE-765120CBB6B3}" presName="picture_4" presStyleCnt="0"/>
      <dgm:spPr/>
    </dgm:pt>
    <dgm:pt modelId="{4A9742AD-B577-4378-AF83-DC5ECD325381}" type="pres">
      <dgm:prSet presAssocID="{19FB306E-81B4-4F3F-99EE-765120CBB6B3}" presName="pictureRepeatNode" presStyleLbl="alignImgPlace1" presStyleIdx="3" presStyleCnt="4"/>
      <dgm:spPr/>
    </dgm:pt>
    <dgm:pt modelId="{A9926F31-E651-4DE8-98F4-4989FD9B3A91}" type="pres">
      <dgm:prSet presAssocID="{3AA5586A-C40E-4DDA-98A5-6545F36F46AB}" presName="line_4" presStyleLbl="parChTrans1D1" presStyleIdx="2" presStyleCnt="3" custFlipVert="0" custSzY="45720" custScaleX="46358" custLinFactY="-5834" custLinFactNeighborX="11532" custLinFactNeighborY="-100000"/>
      <dgm:spPr/>
    </dgm:pt>
    <dgm:pt modelId="{B8F9A10D-F89E-4FD8-923B-F55293AF73A3}" type="pres">
      <dgm:prSet presAssocID="{3AA5586A-C40E-4DDA-98A5-6545F36F46AB}" presName="textparent_4" presStyleLbl="node1" presStyleIdx="0" presStyleCnt="0"/>
      <dgm:spPr/>
    </dgm:pt>
    <dgm:pt modelId="{3F9AD50F-4E5E-4216-8AAF-56B9193E68BC}" type="pres">
      <dgm:prSet presAssocID="{3AA5586A-C40E-4DDA-98A5-6545F36F46AB}" presName="text_4" presStyleLbl="revTx" presStyleIdx="2" presStyleCnt="3">
        <dgm:presLayoutVars>
          <dgm:bulletEnabled val="1"/>
        </dgm:presLayoutVars>
      </dgm:prSet>
      <dgm:spPr/>
    </dgm:pt>
  </dgm:ptLst>
  <dgm:cxnLst>
    <dgm:cxn modelId="{5D586F1E-9216-4416-8E2E-95CFEE7527E3}" type="presOf" srcId="{E39563C5-C199-4F5B-A899-8CC0710341A0}" destId="{8590389C-1B78-4161-83D2-B7C475E19097}" srcOrd="0" destOrd="0" presId="urn:microsoft.com/office/officeart/2008/layout/CircularPictureCallout"/>
    <dgm:cxn modelId="{08DEC938-538C-403B-80C3-828B96DAFF82}" srcId="{489A589A-46DE-0F49-B460-E7914F3E440D}" destId="{15B1A768-2666-4AB4-BDA7-F0E3C4160D59}" srcOrd="2" destOrd="0" parTransId="{D47033D3-4E41-485A-B515-A02A8C3B404A}" sibTransId="{72FFCBD4-DD9D-4E06-81E4-54307F97A3F0}"/>
    <dgm:cxn modelId="{B2E8436E-C6B6-47CF-A2C8-D36E680C87AD}" type="presOf" srcId="{BC971DAC-9BE2-44B2-ABE4-8099C777E9C4}" destId="{5650C73F-166D-441B-B100-602E6E50702D}" srcOrd="0" destOrd="0" presId="urn:microsoft.com/office/officeart/2008/layout/CircularPictureCallout"/>
    <dgm:cxn modelId="{178E1C52-9097-4E26-B8B0-E893E107C30B}" type="presOf" srcId="{15B1A768-2666-4AB4-BDA7-F0E3C4160D59}" destId="{A5E1DD1A-6AA9-444E-BC1A-9868701E30FD}" srcOrd="0" destOrd="0" presId="urn:microsoft.com/office/officeart/2008/layout/CircularPictureCallout"/>
    <dgm:cxn modelId="{31C3237C-2299-B649-8C93-587C97AC9999}" srcId="{489A589A-46DE-0F49-B460-E7914F3E440D}" destId="{66039115-797B-304C-9FC0-EFABB1F21232}" srcOrd="0" destOrd="0" parTransId="{C8EABE8F-1E84-494E-AD8A-32BA419A36E9}" sibTransId="{D044F6BA-1D90-EC47-8A78-B9796198ECF5}"/>
    <dgm:cxn modelId="{00AE658D-B012-4ADC-BD12-0CA2745E6A2E}" type="presOf" srcId="{489A589A-46DE-0F49-B460-E7914F3E440D}" destId="{31CDA5B9-892A-4957-A6C1-CB474EDD26B3}" srcOrd="0" destOrd="0" presId="urn:microsoft.com/office/officeart/2008/layout/CircularPictureCallout"/>
    <dgm:cxn modelId="{14F70CBE-12D4-40B1-8BCC-DDE90B698CAB}" type="presOf" srcId="{19FB306E-81B4-4F3F-99EE-765120CBB6B3}" destId="{4A9742AD-B577-4378-AF83-DC5ECD325381}" srcOrd="0" destOrd="0" presId="urn:microsoft.com/office/officeart/2008/layout/CircularPictureCallout"/>
    <dgm:cxn modelId="{75ACB9C9-9A0E-4BFC-B758-E53A6916A24B}" type="presOf" srcId="{3AA5586A-C40E-4DDA-98A5-6545F36F46AB}" destId="{3F9AD50F-4E5E-4216-8AAF-56B9193E68BC}" srcOrd="0" destOrd="0" presId="urn:microsoft.com/office/officeart/2008/layout/CircularPictureCallout"/>
    <dgm:cxn modelId="{929599CE-BA4C-4351-A93E-2209A86F4B40}" type="presOf" srcId="{D044F6BA-1D90-EC47-8A78-B9796198ECF5}" destId="{4B45A233-591B-4AA8-B1F4-FD981D611E73}" srcOrd="0" destOrd="0" presId="urn:microsoft.com/office/officeart/2008/layout/CircularPictureCallout"/>
    <dgm:cxn modelId="{BBAD9FDB-1013-4B11-A9AE-2815527D1B78}" srcId="{489A589A-46DE-0F49-B460-E7914F3E440D}" destId="{E39563C5-C199-4F5B-A899-8CC0710341A0}" srcOrd="1" destOrd="0" parTransId="{6531EA77-44C5-4E3D-BA04-70C1E49BCD39}" sibTransId="{BC971DAC-9BE2-44B2-ABE4-8099C777E9C4}"/>
    <dgm:cxn modelId="{1A391DE8-FF69-4955-BF1B-228A9577CA7B}" type="presOf" srcId="{66039115-797B-304C-9FC0-EFABB1F21232}" destId="{283005FA-6463-4617-A2CF-7C3C4FCD1B71}" srcOrd="0" destOrd="0" presId="urn:microsoft.com/office/officeart/2008/layout/CircularPictureCallout"/>
    <dgm:cxn modelId="{7E6A3AF0-1322-4319-BEBD-2CD61A0A57CA}" type="presOf" srcId="{72FFCBD4-DD9D-4E06-81E4-54307F97A3F0}" destId="{1603A9FB-E8BE-4A12-940B-4A7281FB6C9B}" srcOrd="0" destOrd="0" presId="urn:microsoft.com/office/officeart/2008/layout/CircularPictureCallout"/>
    <dgm:cxn modelId="{119FEAF1-383D-4740-9124-CC9EEA7E35F9}" srcId="{489A589A-46DE-0F49-B460-E7914F3E440D}" destId="{3AA5586A-C40E-4DDA-98A5-6545F36F46AB}" srcOrd="3" destOrd="0" parTransId="{ABF44FB7-9255-4D99-BC69-3BE74FDF8E87}" sibTransId="{19FB306E-81B4-4F3F-99EE-765120CBB6B3}"/>
    <dgm:cxn modelId="{E26EB438-0264-4FD9-871D-96A518667F70}" type="presParOf" srcId="{31CDA5B9-892A-4957-A6C1-CB474EDD26B3}" destId="{B18AE322-EE24-4F21-BA38-33A0666D285C}" srcOrd="0" destOrd="0" presId="urn:microsoft.com/office/officeart/2008/layout/CircularPictureCallout"/>
    <dgm:cxn modelId="{A5DCF62A-B007-40A8-A32A-8A50AC5EE75D}" type="presParOf" srcId="{B18AE322-EE24-4F21-BA38-33A0666D285C}" destId="{7F52993D-99F4-4D8C-A62C-5BFF7578D04D}" srcOrd="0" destOrd="0" presId="urn:microsoft.com/office/officeart/2008/layout/CircularPictureCallout"/>
    <dgm:cxn modelId="{CC0FC3E0-B36D-469A-AF5D-0B7A3398B324}" type="presParOf" srcId="{7F52993D-99F4-4D8C-A62C-5BFF7578D04D}" destId="{4B45A233-591B-4AA8-B1F4-FD981D611E73}" srcOrd="0" destOrd="0" presId="urn:microsoft.com/office/officeart/2008/layout/CircularPictureCallout"/>
    <dgm:cxn modelId="{86AA35B3-C65C-44A8-B04D-42CABFED40AE}" type="presParOf" srcId="{B18AE322-EE24-4F21-BA38-33A0666D285C}" destId="{283005FA-6463-4617-A2CF-7C3C4FCD1B71}" srcOrd="1" destOrd="0" presId="urn:microsoft.com/office/officeart/2008/layout/CircularPictureCallout"/>
    <dgm:cxn modelId="{01A1EEDA-BEDE-40D6-8C19-5A058B7BF758}" type="presParOf" srcId="{B18AE322-EE24-4F21-BA38-33A0666D285C}" destId="{8EE97887-47F6-4AA2-B555-B4C65C838496}" srcOrd="2" destOrd="0" presId="urn:microsoft.com/office/officeart/2008/layout/CircularPictureCallout"/>
    <dgm:cxn modelId="{C69FD08B-EE43-452F-8E13-A272F62B505D}" type="presParOf" srcId="{8EE97887-47F6-4AA2-B555-B4C65C838496}" destId="{5650C73F-166D-441B-B100-602E6E50702D}" srcOrd="0" destOrd="0" presId="urn:microsoft.com/office/officeart/2008/layout/CircularPictureCallout"/>
    <dgm:cxn modelId="{2A9B3137-5164-483E-96C5-A72501DF91B5}" type="presParOf" srcId="{B18AE322-EE24-4F21-BA38-33A0666D285C}" destId="{15357313-1612-4DD3-B23B-A1746EAAD445}" srcOrd="3" destOrd="0" presId="urn:microsoft.com/office/officeart/2008/layout/CircularPictureCallout"/>
    <dgm:cxn modelId="{DBA84E67-93F4-4322-BA31-D91A29732E9A}" type="presParOf" srcId="{B18AE322-EE24-4F21-BA38-33A0666D285C}" destId="{0D75AA9B-2817-428A-8919-D9CC568E76EE}" srcOrd="4" destOrd="0" presId="urn:microsoft.com/office/officeart/2008/layout/CircularPictureCallout"/>
    <dgm:cxn modelId="{377B0756-31CD-445E-9BDE-0083AEB4A175}" type="presParOf" srcId="{0D75AA9B-2817-428A-8919-D9CC568E76EE}" destId="{8590389C-1B78-4161-83D2-B7C475E19097}" srcOrd="0" destOrd="0" presId="urn:microsoft.com/office/officeart/2008/layout/CircularPictureCallout"/>
    <dgm:cxn modelId="{F7F3ABD4-F382-403A-B6D7-D516F46055C3}" type="presParOf" srcId="{B18AE322-EE24-4F21-BA38-33A0666D285C}" destId="{C0C3E615-6E18-4432-A096-9047769FED28}" srcOrd="5" destOrd="0" presId="urn:microsoft.com/office/officeart/2008/layout/CircularPictureCallout"/>
    <dgm:cxn modelId="{3FB14028-7489-412C-95B3-BF85E840E37C}" type="presParOf" srcId="{C0C3E615-6E18-4432-A096-9047769FED28}" destId="{1603A9FB-E8BE-4A12-940B-4A7281FB6C9B}" srcOrd="0" destOrd="0" presId="urn:microsoft.com/office/officeart/2008/layout/CircularPictureCallout"/>
    <dgm:cxn modelId="{317B6CA0-117A-40EE-8140-506835011AEF}" type="presParOf" srcId="{B18AE322-EE24-4F21-BA38-33A0666D285C}" destId="{33A93E91-1CCE-4DE9-AE34-E4BE1F15F479}" srcOrd="6" destOrd="0" presId="urn:microsoft.com/office/officeart/2008/layout/CircularPictureCallout"/>
    <dgm:cxn modelId="{8BF5EF10-1084-4C1A-9CFB-A1B277A95A34}" type="presParOf" srcId="{B18AE322-EE24-4F21-BA38-33A0666D285C}" destId="{B4376340-E85F-4877-A559-24C7838C11C2}" srcOrd="7" destOrd="0" presId="urn:microsoft.com/office/officeart/2008/layout/CircularPictureCallout"/>
    <dgm:cxn modelId="{2CB3F2EF-9A3F-417F-A7D0-A54662E770F8}" type="presParOf" srcId="{B4376340-E85F-4877-A559-24C7838C11C2}" destId="{A5E1DD1A-6AA9-444E-BC1A-9868701E30FD}" srcOrd="0" destOrd="0" presId="urn:microsoft.com/office/officeart/2008/layout/CircularPictureCallout"/>
    <dgm:cxn modelId="{71F8980D-CBDE-4467-8099-8D1AE80523CA}" type="presParOf" srcId="{B18AE322-EE24-4F21-BA38-33A0666D285C}" destId="{2636DC21-F802-492C-BAE2-173DAF467730}" srcOrd="8" destOrd="0" presId="urn:microsoft.com/office/officeart/2008/layout/CircularPictureCallout"/>
    <dgm:cxn modelId="{011E1134-04F1-458C-8B9C-ED3B4678A86D}" type="presParOf" srcId="{2636DC21-F802-492C-BAE2-173DAF467730}" destId="{4A9742AD-B577-4378-AF83-DC5ECD325381}" srcOrd="0" destOrd="0" presId="urn:microsoft.com/office/officeart/2008/layout/CircularPictureCallout"/>
    <dgm:cxn modelId="{B56B51F1-DF75-4A15-8F82-4C35584FF3DF}" type="presParOf" srcId="{B18AE322-EE24-4F21-BA38-33A0666D285C}" destId="{A9926F31-E651-4DE8-98F4-4989FD9B3A91}" srcOrd="9" destOrd="0" presId="urn:microsoft.com/office/officeart/2008/layout/CircularPictureCallout"/>
    <dgm:cxn modelId="{55185BF1-2243-4665-AD9A-79C67C609A0F}" type="presParOf" srcId="{B18AE322-EE24-4F21-BA38-33A0666D285C}" destId="{B8F9A10D-F89E-4FD8-923B-F55293AF73A3}" srcOrd="10" destOrd="0" presId="urn:microsoft.com/office/officeart/2008/layout/CircularPictureCallout"/>
    <dgm:cxn modelId="{A130D97A-57A7-4982-A6A3-6749E034A8FB}" type="presParOf" srcId="{B8F9A10D-F89E-4FD8-923B-F55293AF73A3}" destId="{3F9AD50F-4E5E-4216-8AAF-56B9193E68BC}"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rtlCol="0"/>
        <a:lstStyle/>
        <a:p>
          <a:pPr rtl="0"/>
          <a:endParaRPr lang="en-US"/>
        </a:p>
      </dgm:t>
    </dgm:pt>
    <dgm:pt modelId="{B388C4F7-DD86-40E4-BA83-6838C8E845B2}">
      <dgm:prSet phldrT="[Text]" custT="1"/>
      <dgm:spPr/>
      <dgm:t>
        <a:bodyPr rtlCol="0"/>
        <a:lstStyle/>
        <a:p>
          <a:pPr rtl="0"/>
          <a:r>
            <a:rPr lang="zh-cn" sz="1800" b="1">
              <a:latin typeface="Microsoft YaHei UI" panose="020B0503020204020204" pitchFamily="34" charset="-122"/>
              <a:ea typeface="Microsoft YaHei UI" panose="020B0503020204020204" pitchFamily="34" charset="-122"/>
            </a:rPr>
            <a:t>问题解决</a:t>
          </a:r>
        </a:p>
      </dgm:t>
    </dgm:pt>
    <dgm:pt modelId="{4F4EFEB2-AE6B-4B4E-A388-E726479684C1}" type="parTrans" cxnId="{FDEC3F6B-F860-4E8B-8B14-455DBFCFBFB4}">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BEE196C3-EEB3-4935-976F-A713EF603EEA}" type="sibTrans" cxnId="{FDEC3F6B-F860-4E8B-8B14-455DBFCFBFB4}">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27C8F191-CB8B-4A89-9EDF-D94B6E4ADC92}">
      <dgm:prSet phldrT="[Text]" custT="1"/>
      <dgm:spPr/>
      <dgm:t>
        <a:bodyPr rtlCol="0"/>
        <a:lstStyle/>
        <a:p>
          <a:pPr rtl="0"/>
          <a:r>
            <a:rPr lang="zh-cn" sz="1800" b="1">
              <a:latin typeface="Microsoft YaHei UI" panose="020B0503020204020204" pitchFamily="34" charset="-122"/>
              <a:ea typeface="Microsoft YaHei UI" panose="020B0503020204020204" pitchFamily="34" charset="-122"/>
            </a:rPr>
            <a:t>算法</a:t>
          </a:r>
          <a:endParaRPr lang="en-US" sz="1200" b="1" dirty="0">
            <a:latin typeface="Microsoft YaHei UI" panose="020B0503020204020204" pitchFamily="34" charset="-122"/>
            <a:ea typeface="Microsoft YaHei UI" panose="020B0503020204020204" pitchFamily="34" charset="-122"/>
          </a:endParaRPr>
        </a:p>
      </dgm:t>
    </dgm:pt>
    <dgm:pt modelId="{8EFDF7C7-310E-4ED5-B739-2186FB69ED8A}" type="parTrans" cxnId="{4E26289A-3825-4A9C-991F-8AB8A7EFD59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755F5D09-ECCD-4FC5-B350-FED951F57983}" type="sibTrans" cxnId="{4E26289A-3825-4A9C-991F-8AB8A7EFD59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AEFF5EA2-6931-4098-96C8-31AE53CB425B}">
      <dgm:prSet phldrT="[Text]" custT="1"/>
      <dgm:spPr/>
      <dgm:t>
        <a:bodyPr rtlCol="0"/>
        <a:lstStyle/>
        <a:p>
          <a:pPr rtl="0"/>
          <a:r>
            <a:rPr lang="zh-cn" sz="1800" b="1">
              <a:latin typeface="Microsoft YaHei UI" panose="020B0503020204020204" pitchFamily="34" charset="-122"/>
              <a:ea typeface="Microsoft YaHei UI" panose="020B0503020204020204" pitchFamily="34" charset="-122"/>
            </a:rPr>
            <a:t>自动化</a:t>
          </a:r>
          <a:endParaRPr lang="en-US" sz="1200" b="1" dirty="0">
            <a:latin typeface="Microsoft YaHei UI" panose="020B0503020204020204" pitchFamily="34" charset="-122"/>
            <a:ea typeface="Microsoft YaHei UI" panose="020B0503020204020204" pitchFamily="34" charset="-122"/>
          </a:endParaRPr>
        </a:p>
      </dgm:t>
    </dgm:pt>
    <dgm:pt modelId="{AC52CE11-07EF-42A7-A67A-2231908FD231}" type="parTrans" cxnId="{2D96128D-55F5-4B46-B071-9EA8CDCA9DC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FB25E557-3597-4AEA-B1FC-EA99A632BFB1}" type="sibTrans" cxnId="{2D96128D-55F5-4B46-B071-9EA8CDCA9DC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26F31-E651-4DE8-98F4-4989FD9B3A91}">
      <dsp:nvSpPr>
        <dsp:cNvPr id="0" name=""/>
        <dsp:cNvSpPr/>
      </dsp:nvSpPr>
      <dsp:spPr>
        <a:xfrm>
          <a:off x="3117686" y="2938375"/>
          <a:ext cx="1562222" cy="45720"/>
        </a:xfrm>
        <a:prstGeom prst="line">
          <a:avLst/>
        </a:pr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93E91-1CCE-4DE9-AE34-E4BE1F15F479}">
      <dsp:nvSpPr>
        <dsp:cNvPr id="0" name=""/>
        <dsp:cNvSpPr/>
      </dsp:nvSpPr>
      <dsp:spPr>
        <a:xfrm flipV="1">
          <a:off x="3429511" y="1832186"/>
          <a:ext cx="739742" cy="45720"/>
        </a:xfrm>
        <a:prstGeom prst="line">
          <a:avLst/>
        </a:pr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57313-1612-4DD3-B23B-A1746EAAD445}">
      <dsp:nvSpPr>
        <dsp:cNvPr id="0" name=""/>
        <dsp:cNvSpPr/>
      </dsp:nvSpPr>
      <dsp:spPr>
        <a:xfrm flipV="1">
          <a:off x="3078342" y="698056"/>
          <a:ext cx="1633092" cy="45720"/>
        </a:xfrm>
        <a:prstGeom prst="line">
          <a:avLst/>
        </a:pr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5A233-591B-4AA8-B1F4-FD981D611E73}">
      <dsp:nvSpPr>
        <dsp:cNvPr id="0" name=""/>
        <dsp:cNvSpPr/>
      </dsp:nvSpPr>
      <dsp:spPr>
        <a:xfrm>
          <a:off x="130636" y="146324"/>
          <a:ext cx="3356484" cy="335648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423" t="15288" r="26424" b="36559"/>
          </a:stretch>
        </a:blipFill>
        <a:ln w="635" cap="rnd" cmpd="sng" algn="ctr">
          <a:solidFill>
            <a:schemeClr val="tx1">
              <a:alpha val="50000"/>
            </a:schemeClr>
          </a:solidFill>
          <a:prstDash val="solid"/>
        </a:ln>
        <a:effectLst/>
      </dsp:spPr>
      <dsp:style>
        <a:lnRef idx="2">
          <a:scrgbClr r="0" g="0" b="0"/>
        </a:lnRef>
        <a:fillRef idx="1">
          <a:scrgbClr r="0" g="0" b="0"/>
        </a:fillRef>
        <a:effectRef idx="0">
          <a:scrgbClr r="0" g="0" b="0"/>
        </a:effectRef>
        <a:fontRef idx="minor"/>
      </dsp:style>
    </dsp:sp>
    <dsp:sp modelId="{283005FA-6463-4617-A2CF-7C3C4FCD1B71}">
      <dsp:nvSpPr>
        <dsp:cNvPr id="0" name=""/>
        <dsp:cNvSpPr/>
      </dsp:nvSpPr>
      <dsp:spPr>
        <a:xfrm>
          <a:off x="749366" y="2219528"/>
          <a:ext cx="2148149" cy="452958"/>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b" anchorCtr="0">
          <a:noAutofit/>
        </a:bodyPr>
        <a:lstStyle/>
        <a:p>
          <a:pPr marL="0" lvl="0" indent="0" algn="ctr" defTabSz="1022350" rtl="0">
            <a:lnSpc>
              <a:spcPct val="90000"/>
            </a:lnSpc>
            <a:spcBef>
              <a:spcPct val="0"/>
            </a:spcBef>
            <a:spcAft>
              <a:spcPct val="35000"/>
            </a:spcAft>
            <a:buNone/>
          </a:pPr>
          <a:r>
            <a:rPr lang="zh-CN" altLang="en-US" sz="2300" kern="1200" noProof="0" dirty="0">
              <a:latin typeface="Microsoft YaHei UI" panose="020B0503020204020204" pitchFamily="34" charset="-122"/>
              <a:ea typeface="Microsoft YaHei UI" panose="020B0503020204020204" pitchFamily="34" charset="-122"/>
            </a:rPr>
            <a:t>智能产品</a:t>
          </a:r>
        </a:p>
      </dsp:txBody>
      <dsp:txXfrm>
        <a:off x="749366" y="2219528"/>
        <a:ext cx="2148149" cy="452958"/>
      </dsp:txXfrm>
    </dsp:sp>
    <dsp:sp modelId="{5650C73F-166D-441B-B100-602E6E50702D}">
      <dsp:nvSpPr>
        <dsp:cNvPr id="0" name=""/>
        <dsp:cNvSpPr/>
      </dsp:nvSpPr>
      <dsp:spPr>
        <a:xfrm>
          <a:off x="4691661" y="146324"/>
          <a:ext cx="1006945" cy="100694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0389C-1B78-4161-83D2-B7C475E19097}">
      <dsp:nvSpPr>
        <dsp:cNvPr id="0" name=""/>
        <dsp:cNvSpPr/>
      </dsp:nvSpPr>
      <dsp:spPr>
        <a:xfrm>
          <a:off x="5698607" y="146324"/>
          <a:ext cx="867378"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0" rIns="99060" bIns="0" numCol="1" spcCol="1270" rtlCol="0" anchor="ctr" anchorCtr="0">
          <a:noAutofit/>
        </a:bodyPr>
        <a:lstStyle/>
        <a:p>
          <a:pPr marL="0" lvl="0" indent="0" algn="l" defTabSz="1155700" rtl="0">
            <a:lnSpc>
              <a:spcPct val="90000"/>
            </a:lnSpc>
            <a:spcBef>
              <a:spcPct val="0"/>
            </a:spcBef>
            <a:spcAft>
              <a:spcPct val="35000"/>
            </a:spcAft>
            <a:buNone/>
          </a:pPr>
          <a:r>
            <a:rPr lang="zh-CN" altLang="en-US" sz="2600" kern="1200" noProof="0" dirty="0">
              <a:latin typeface="Microsoft YaHei UI" panose="020B0503020204020204" pitchFamily="34" charset="-122"/>
              <a:ea typeface="Microsoft YaHei UI" panose="020B0503020204020204" pitchFamily="34" charset="-122"/>
            </a:rPr>
            <a:t>语音识别</a:t>
          </a:r>
        </a:p>
      </dsp:txBody>
      <dsp:txXfrm>
        <a:off x="5698607" y="146324"/>
        <a:ext cx="867378" cy="1006945"/>
      </dsp:txXfrm>
    </dsp:sp>
    <dsp:sp modelId="{1603A9FB-E8BE-4A12-940B-4A7281FB6C9B}">
      <dsp:nvSpPr>
        <dsp:cNvPr id="0" name=""/>
        <dsp:cNvSpPr/>
      </dsp:nvSpPr>
      <dsp:spPr>
        <a:xfrm>
          <a:off x="4208328" y="1321093"/>
          <a:ext cx="1006945" cy="100694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1DD1A-6AA9-444E-BC1A-9868701E30FD}">
      <dsp:nvSpPr>
        <dsp:cNvPr id="0" name=""/>
        <dsp:cNvSpPr/>
      </dsp:nvSpPr>
      <dsp:spPr>
        <a:xfrm>
          <a:off x="5215273" y="1321093"/>
          <a:ext cx="904572"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0" rIns="99060" bIns="0" numCol="1" spcCol="1270" rtlCol="0" anchor="ctr" anchorCtr="0">
          <a:noAutofit/>
        </a:bodyPr>
        <a:lstStyle/>
        <a:p>
          <a:pPr marL="0" lvl="0" indent="0" algn="l" defTabSz="1155700" rtl="0">
            <a:lnSpc>
              <a:spcPct val="90000"/>
            </a:lnSpc>
            <a:spcBef>
              <a:spcPct val="0"/>
            </a:spcBef>
            <a:spcAft>
              <a:spcPct val="35000"/>
            </a:spcAft>
            <a:buNone/>
          </a:pPr>
          <a:r>
            <a:rPr lang="zh-CN" altLang="en-US" sz="2600" kern="1200" noProof="0" dirty="0">
              <a:latin typeface="Microsoft YaHei UI" panose="020B0503020204020204" pitchFamily="34" charset="-122"/>
              <a:ea typeface="Microsoft YaHei UI" panose="020B0503020204020204" pitchFamily="34" charset="-122"/>
            </a:rPr>
            <a:t>人工智能</a:t>
          </a:r>
        </a:p>
      </dsp:txBody>
      <dsp:txXfrm>
        <a:off x="5215273" y="1321093"/>
        <a:ext cx="904572" cy="1006945"/>
      </dsp:txXfrm>
    </dsp:sp>
    <dsp:sp modelId="{4A9742AD-B577-4378-AF83-DC5ECD325381}">
      <dsp:nvSpPr>
        <dsp:cNvPr id="0" name=""/>
        <dsp:cNvSpPr/>
      </dsp:nvSpPr>
      <dsp:spPr>
        <a:xfrm>
          <a:off x="4691661" y="2495863"/>
          <a:ext cx="1006945" cy="1006945"/>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9AD50F-4E5E-4216-8AAF-56B9193E68BC}">
      <dsp:nvSpPr>
        <dsp:cNvPr id="0" name=""/>
        <dsp:cNvSpPr/>
      </dsp:nvSpPr>
      <dsp:spPr>
        <a:xfrm>
          <a:off x="5698607" y="2495863"/>
          <a:ext cx="867378"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0" rIns="99060" bIns="0" numCol="1" spcCol="1270" rtlCol="0" anchor="ctr" anchorCtr="0">
          <a:noAutofit/>
        </a:bodyPr>
        <a:lstStyle/>
        <a:p>
          <a:pPr marL="0" lvl="0" indent="0" algn="l" defTabSz="1155700" rtl="0">
            <a:lnSpc>
              <a:spcPct val="90000"/>
            </a:lnSpc>
            <a:spcBef>
              <a:spcPct val="0"/>
            </a:spcBef>
            <a:spcAft>
              <a:spcPct val="35000"/>
            </a:spcAft>
            <a:buNone/>
          </a:pPr>
          <a:r>
            <a:rPr lang="zh-CN" altLang="en-US" sz="2600" kern="1200" noProof="0" dirty="0">
              <a:latin typeface="Microsoft YaHei UI" panose="020B0503020204020204" pitchFamily="34" charset="-122"/>
              <a:ea typeface="Microsoft YaHei UI" panose="020B0503020204020204" pitchFamily="34" charset="-122"/>
            </a:rPr>
            <a:t>虚拟现实</a:t>
          </a:r>
        </a:p>
      </dsp:txBody>
      <dsp:txXfrm>
        <a:off x="5698607" y="2495863"/>
        <a:ext cx="867378" cy="1006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zh-cn" sz="1800" b="1" kern="1200">
              <a:latin typeface="Microsoft YaHei UI" panose="020B0503020204020204" pitchFamily="34" charset="-122"/>
              <a:ea typeface="Microsoft YaHei UI" panose="020B0503020204020204" pitchFamily="34" charset="-122"/>
            </a:rPr>
            <a:t>问题解决</a:t>
          </a:r>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zh-cn" sz="1800" b="1" kern="1200">
              <a:latin typeface="Microsoft YaHei UI" panose="020B0503020204020204" pitchFamily="34" charset="-122"/>
              <a:ea typeface="Microsoft YaHei UI" panose="020B0503020204020204" pitchFamily="34" charset="-122"/>
            </a:rPr>
            <a:t>算法</a:t>
          </a:r>
          <a:endParaRPr lang="en-US" sz="1200" b="1" kern="1200" dirty="0">
            <a:latin typeface="Microsoft YaHei UI" panose="020B0503020204020204" pitchFamily="34" charset="-122"/>
            <a:ea typeface="Microsoft YaHei UI" panose="020B0503020204020204" pitchFamily="34" charset="-122"/>
          </a:endParaRPr>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zh-cn" sz="1800" b="1" kern="1200">
              <a:latin typeface="Microsoft YaHei UI" panose="020B0503020204020204" pitchFamily="34" charset="-122"/>
              <a:ea typeface="Microsoft YaHei UI" panose="020B0503020204020204" pitchFamily="34" charset="-122"/>
            </a:rPr>
            <a:t>自动化</a:t>
          </a:r>
          <a:endParaRPr lang="en-US" sz="1200" b="1" kern="1200" dirty="0">
            <a:latin typeface="Microsoft YaHei UI" panose="020B0503020204020204" pitchFamily="34" charset="-122"/>
            <a:ea typeface="Microsoft YaHei UI" panose="020B0503020204020204" pitchFamily="34" charset="-122"/>
          </a:endParaRPr>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B094EB-4B78-4970-B138-CA4BE8A2C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8468917-E11B-4210-AA51-E7444FA22D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318390-DB20-413E-BCB7-542A3B47C71E}" type="datetime1">
              <a:rPr lang="zh-CN" altLang="en-US" smtClean="0">
                <a:latin typeface="Microsoft YaHei UI" panose="020B0503020204020204" pitchFamily="34" charset="-122"/>
                <a:ea typeface="Microsoft YaHei UI" panose="020B0503020204020204" pitchFamily="34" charset="-122"/>
              </a:rPr>
              <a:t>2020/10/23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25670A4B-42F1-4E19-A983-F03D817411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6010205-51F5-4542-BE03-6BED888F6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13B700-690D-4E55-976C-856BE043C8E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9958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E98E5DA2-FC0F-4CC9-8A3E-E74DFAC6E1F9}" type="datetime1">
              <a:rPr lang="zh-CN" altLang="en-US" smtClean="0"/>
              <a:pPr/>
              <a:t>2020/10/23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CD3AD45-4496-421F-901C-799CC59057D2}" type="slidenum">
              <a:rPr lang="en-US" altLang="zh-CN" noProof="0" smtClean="0"/>
              <a:pPr/>
              <a:t>‹#›</a:t>
            </a:fld>
            <a:endParaRPr lang="zh-CN" altLang="en-US" noProof="0"/>
          </a:p>
        </p:txBody>
      </p:sp>
    </p:spTree>
    <p:extLst>
      <p:ext uri="{BB962C8B-B14F-4D97-AF65-F5344CB8AC3E}">
        <p14:creationId xmlns:p14="http://schemas.microsoft.com/office/powerpoint/2010/main" val="11741105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cloud.google.com/" TargetMode="External"/><Relationship Id="rId13" Type="http://schemas.openxmlformats.org/officeDocument/2006/relationships/hyperlink" Target="https://www.zdnet.com/article/servers-we-dont-need-no-stinkin-servers/" TargetMode="External"/><Relationship Id="rId3" Type="http://schemas.openxmlformats.org/officeDocument/2006/relationships/hyperlink" Target="https://www.google.com/press/podium/ses2006.html" TargetMode="External"/><Relationship Id="rId7" Type="http://schemas.openxmlformats.org/officeDocument/2006/relationships/hyperlink" Target="https://www.openstack.org/" TargetMode="External"/><Relationship Id="rId12" Type="http://schemas.openxmlformats.org/officeDocument/2006/relationships/hyperlink" Target="https://kubernetes.io/"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news.microsoft.com/2008/10/27/microsoft-unveils-windows-azure-at-professional-developers-conference/#IP8XlBTCMpvORgaV.97" TargetMode="External"/><Relationship Id="rId11" Type="http://schemas.openxmlformats.org/officeDocument/2006/relationships/hyperlink" Target="https://www.zdnet.com/article/what-is-docker-and-why-is-it-so-darn-popular/" TargetMode="External"/><Relationship Id="rId5" Type="http://schemas.openxmlformats.org/officeDocument/2006/relationships/hyperlink" Target="https://aws.amazon.com/" TargetMode="External"/><Relationship Id="rId15" Type="http://schemas.openxmlformats.org/officeDocument/2006/relationships/hyperlink" Target="https://www.hpe.com/us/en/insights/articles/how-to-implement-cloud-native-computing-with-kubernetes-1710.html" TargetMode="External"/><Relationship Id="rId10" Type="http://schemas.openxmlformats.org/officeDocument/2006/relationships/hyperlink" Target="https://www.hpe.com/us/en/insights/articles/continuous-integration-and-delivery-tool-basics-1807.html" TargetMode="External"/><Relationship Id="rId4" Type="http://schemas.openxmlformats.org/officeDocument/2006/relationships/hyperlink" Target="https://aws.amazon.com/about-aws/whats-new/2006/08/24/announcing-amazon-elastic-compute-cloud-amazon-ec2---beta/" TargetMode="External"/><Relationship Id="rId9" Type="http://schemas.openxmlformats.org/officeDocument/2006/relationships/hyperlink" Target="https://www.zdnet.com/article/what-is-devops-an-executive-guide-to-agile-development-and-it-operations/" TargetMode="External"/><Relationship Id="rId14" Type="http://schemas.openxmlformats.org/officeDocument/2006/relationships/hyperlink" Target="https://aws.amazon.com/lambd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ws.amazon.com/about-aws/whats-new/2006/08/24/announcing-amazon-elastic-compute-cloud-amazon-ec2---beta/" TargetMode="External"/><Relationship Id="rId7" Type="http://schemas.openxmlformats.org/officeDocument/2006/relationships/hyperlink" Target="https://baike.baidu.com/item/BigTabl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amazon.com/pr" TargetMode="External"/><Relationship Id="rId5" Type="http://schemas.openxmlformats.org/officeDocument/2006/relationships/hyperlink" Target="https://aws.amazon.com/about-aws/whats-new/2006/07/11/amazon-simple-storage-service-amazon-s3---continuing-successes/" TargetMode="External"/><Relationship Id="rId4" Type="http://schemas.openxmlformats.org/officeDocument/2006/relationships/hyperlink" Target="https://aws.amazon.com/ec2/"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454545"/>
                </a:solidFill>
                <a:effectLst/>
                <a:latin typeface="Verdana" panose="020B0604030504040204" pitchFamily="34" charset="0"/>
              </a:rPr>
              <a:t> At around the same time, in 1961, John McCarthy suggested in a speech at MIT that computing can be sold like a utility, like electricity or water. It looked like a brilliant idea, but like all brilliant ideas it was ahead if its time, as for the next few decades, despite interest in the model, the technology simply was not ready.</a:t>
            </a:r>
          </a:p>
          <a:p>
            <a:pPr algn="l"/>
            <a:r>
              <a:rPr lang="en-US" altLang="zh-CN" b="0" i="0" dirty="0">
                <a:solidFill>
                  <a:srgbClr val="454545"/>
                </a:solidFill>
                <a:effectLst/>
                <a:latin typeface="Verdana" panose="020B0604030504040204" pitchFamily="34" charset="0"/>
              </a:rPr>
              <a:t>Of course time has passed and the technology caught up with the ideas and there are a few milestones we have to mention:</a:t>
            </a:r>
          </a:p>
          <a:p>
            <a:pPr algn="l">
              <a:buFont typeface="Arial" panose="020B0604020202020204" pitchFamily="34" charset="0"/>
              <a:buChar char="•"/>
            </a:pPr>
            <a:r>
              <a:rPr lang="en-US" altLang="zh-CN" b="0" i="0" dirty="0">
                <a:solidFill>
                  <a:srgbClr val="454545"/>
                </a:solidFill>
                <a:effectLst/>
                <a:latin typeface="Verdana" panose="020B0604030504040204" pitchFamily="34" charset="0"/>
              </a:rPr>
              <a:t>In 1999 Salesforce.com started delivering applications to users using a simple website. The applications were delivered to enterprises over the Internet, and the dream of computing sold as utility started being reality. Although the service was successful, some more time would pass until it would become widespread.</a:t>
            </a:r>
          </a:p>
          <a:p>
            <a:pPr algn="l">
              <a:buFont typeface="Arial" panose="020B0604020202020204" pitchFamily="34" charset="0"/>
              <a:buChar char="•"/>
            </a:pPr>
            <a:r>
              <a:rPr lang="en-US" altLang="zh-CN" b="0" i="0" dirty="0">
                <a:solidFill>
                  <a:srgbClr val="454545"/>
                </a:solidFill>
                <a:effectLst/>
                <a:latin typeface="Verdana" panose="020B0604030504040204" pitchFamily="34" charset="0"/>
              </a:rPr>
              <a:t>In 2002 Amazon started Amazon Web Services, providing services like storage, computation and even human intelligence. However, only starting with the launch of the Elastic Compute Cloud in 2006 did a truly commercial service open to everybody exist.</a:t>
            </a:r>
          </a:p>
          <a:p>
            <a:pPr algn="l">
              <a:buFont typeface="Arial" panose="020B0604020202020204" pitchFamily="34" charset="0"/>
              <a:buChar char="•"/>
            </a:pPr>
            <a:r>
              <a:rPr lang="en-US" altLang="zh-CN" b="0" i="0" dirty="0">
                <a:solidFill>
                  <a:srgbClr val="454545"/>
                </a:solidFill>
                <a:effectLst/>
                <a:latin typeface="Verdana" panose="020B0604030504040204" pitchFamily="34" charset="0"/>
              </a:rPr>
              <a:t>2009 marked a key turning point in the evolution of cloud computing, with the arrival of browser based cloud enterprise applications, with the best known being Google Apps.</a:t>
            </a:r>
          </a:p>
          <a:p>
            <a:pPr algn="l"/>
            <a:r>
              <a:rPr lang="en-US" altLang="zh-CN" b="0" i="0" dirty="0">
                <a:solidFill>
                  <a:srgbClr val="454545"/>
                </a:solidFill>
                <a:effectLst/>
                <a:latin typeface="Verdana" panose="020B0604030504040204" pitchFamily="34" charset="0"/>
              </a:rPr>
              <a:t>Of course, all the big players are present in the cloud computing evolution, some earlier, some later. In 2009 Microsoft launched Windows Azure, and companies like Oracle and HP have all joined the game. This proves that today, cloud computing has become mainstream.</a:t>
            </a:r>
          </a:p>
          <a:p>
            <a:endParaRPr lang="en-US" altLang="zh-CN" dirty="0"/>
          </a:p>
          <a:p>
            <a:endParaRPr lang="en-US" altLang="zh-CN" dirty="0"/>
          </a:p>
          <a:p>
            <a:pPr algn="l"/>
            <a:r>
              <a:rPr lang="en-US" altLang="zh-CN" b="0" i="0" u="none" strike="noStrike" dirty="0">
                <a:solidFill>
                  <a:srgbClr val="000000"/>
                </a:solidFill>
                <a:effectLst/>
                <a:latin typeface="GTWalsheimProRegular"/>
              </a:rPr>
              <a:t>You can argue over when cloud computing really began, but one good starting point is 2006 when then Google CEO Eric Schmidt said at a conference: “I don’t think people have really understood how big this opportunity really is. It starts with the premise that the data services and architecture should be on servers. </a:t>
            </a:r>
            <a:r>
              <a:rPr lang="en-US" altLang="zh-CN" b="0" i="0" u="none" strike="noStrike" dirty="0">
                <a:solidFill>
                  <a:srgbClr val="000000"/>
                </a:solidFill>
                <a:effectLst/>
                <a:latin typeface="GTWalsheimProBold"/>
                <a:hlinkClick r:id="rId3"/>
              </a:rPr>
              <a:t>We call it cloud computing</a:t>
            </a:r>
            <a:r>
              <a:rPr lang="en-US" altLang="zh-CN" b="0" i="0" u="none" strike="noStrike" dirty="0">
                <a:solidFill>
                  <a:srgbClr val="000000"/>
                </a:solidFill>
                <a:effectLst/>
                <a:latin typeface="GTWalsheimProRegular"/>
              </a:rPr>
              <a:t>—they should be in a ‘cloud’ somewhere. And, that if you have the right kind of browser or the right kind of access, it doesn’t matter whether you have a PC or a Mac or a mobile phone or a BlackBerry or what have you – or new devices still to be developed – you can get access to the cloud.”</a:t>
            </a:r>
          </a:p>
          <a:p>
            <a:pPr algn="l"/>
            <a:r>
              <a:rPr lang="en-US" altLang="zh-CN" b="0" i="0" u="none" strike="noStrike" dirty="0">
                <a:solidFill>
                  <a:srgbClr val="000000"/>
                </a:solidFill>
                <a:effectLst/>
                <a:latin typeface="GTWalsheimProRegular"/>
              </a:rPr>
              <a:t>At about the same time, Amazon realized that to empower its core competencies in supply chain management and retail, it had gotten quite good at easily deployable infrastructure IT services such as compute, storage and database. So, Amazon’s top brass reasoned, why not profit by leasing out these services to business customers? Thus </a:t>
            </a:r>
            <a:r>
              <a:rPr lang="en-US" altLang="zh-CN" b="0" i="0" u="none" strike="noStrike" dirty="0">
                <a:solidFill>
                  <a:srgbClr val="000000"/>
                </a:solidFill>
                <a:effectLst/>
                <a:latin typeface="GTWalsheimProBold"/>
                <a:hlinkClick r:id="rId4"/>
              </a:rPr>
              <a:t>began Amazon Elastic Compute Cloud</a:t>
            </a:r>
            <a:r>
              <a:rPr lang="en-US" altLang="zh-CN" b="0" i="0" u="none" strike="noStrike" dirty="0">
                <a:solidFill>
                  <a:srgbClr val="000000"/>
                </a:solidFill>
                <a:effectLst/>
                <a:latin typeface="GTWalsheimProRegular"/>
              </a:rPr>
              <a:t>, the forerunner of </a:t>
            </a:r>
            <a:r>
              <a:rPr lang="en-US" altLang="zh-CN" b="0" i="0" u="none" strike="noStrike" dirty="0">
                <a:solidFill>
                  <a:srgbClr val="000000"/>
                </a:solidFill>
                <a:effectLst/>
                <a:latin typeface="GTWalsheimProBold"/>
                <a:hlinkClick r:id="rId5"/>
              </a:rPr>
              <a:t>Amazon Web Services (AWS)</a:t>
            </a:r>
            <a:r>
              <a:rPr lang="en-US" altLang="zh-CN" b="0" i="0" u="none" strike="noStrike" dirty="0">
                <a:solidFill>
                  <a:srgbClr val="000000"/>
                </a:solidFill>
                <a:effectLst/>
                <a:latin typeface="GTWalsheimProRegular"/>
              </a:rPr>
              <a:t>.</a:t>
            </a:r>
          </a:p>
          <a:p>
            <a:pPr algn="l"/>
            <a:r>
              <a:rPr lang="en-US" altLang="zh-CN" b="0" i="0" u="none" strike="noStrike" dirty="0">
                <a:solidFill>
                  <a:srgbClr val="000000"/>
                </a:solidFill>
                <a:effectLst/>
                <a:latin typeface="GTWalsheimProRegular"/>
              </a:rPr>
              <a:t>For the next few years, AWS had the public cloud market largely to itself, shared only with a host of smaller companies. But, by 2010, the other major IT powers realized that they needed to fly into the cloud or be left grounded.</a:t>
            </a:r>
          </a:p>
          <a:p>
            <a:pPr algn="l"/>
            <a:r>
              <a:rPr lang="en-US" altLang="zh-CN" b="0" i="0" u="none" strike="noStrike" dirty="0">
                <a:solidFill>
                  <a:srgbClr val="000000"/>
                </a:solidFill>
                <a:effectLst/>
                <a:latin typeface="GTWalsheimProRegular"/>
              </a:rPr>
              <a:t>Despite Google’s early grasp of the concept, Microsoft would be the second major company to offer a major public cloud when Ray Ozzie, Microsoft’s chief software architect, </a:t>
            </a:r>
            <a:r>
              <a:rPr lang="en-US" altLang="zh-CN" b="0" i="0" u="none" strike="noStrike" dirty="0">
                <a:solidFill>
                  <a:srgbClr val="000000"/>
                </a:solidFill>
                <a:effectLst/>
                <a:latin typeface="GTWalsheimProBold"/>
                <a:hlinkClick r:id="rId6"/>
              </a:rPr>
              <a:t>announced Windows Azure in 2008</a:t>
            </a:r>
            <a:r>
              <a:rPr lang="en-US" altLang="zh-CN" b="0" i="0" u="none" strike="noStrike" dirty="0">
                <a:solidFill>
                  <a:srgbClr val="000000"/>
                </a:solidFill>
                <a:effectLst/>
                <a:latin typeface="GTWalsheimProRegular"/>
              </a:rPr>
              <a:t>. It wasn’t until February 2010 that Azure was rolled out. That year also saw the first release of the most important pure open-source Infrastructure-as-a-Service (IaaS) cloud play, </a:t>
            </a:r>
            <a:r>
              <a:rPr lang="en-US" altLang="zh-CN" b="0" i="0" u="none" strike="noStrike" dirty="0">
                <a:solidFill>
                  <a:srgbClr val="000000"/>
                </a:solidFill>
                <a:effectLst/>
                <a:latin typeface="GTWalsheimProBold"/>
                <a:hlinkClick r:id="rId7"/>
              </a:rPr>
              <a:t>OpenStack</a:t>
            </a:r>
            <a:r>
              <a:rPr lang="en-US" altLang="zh-CN" b="0" i="0" u="none" strike="noStrike" dirty="0">
                <a:solidFill>
                  <a:srgbClr val="000000"/>
                </a:solidFill>
                <a:effectLst/>
                <a:latin typeface="GTWalsheimProRegular"/>
              </a:rPr>
              <a:t>.</a:t>
            </a:r>
          </a:p>
          <a:p>
            <a:pPr algn="l"/>
            <a:r>
              <a:rPr lang="en-US" altLang="zh-CN" b="0" i="0" u="none" strike="noStrike" dirty="0">
                <a:solidFill>
                  <a:srgbClr val="000000"/>
                </a:solidFill>
                <a:effectLst/>
                <a:latin typeface="GTWalsheimProRegular"/>
              </a:rPr>
              <a:t>And Google? After an extended beta, Google App Engine, the first building block of the </a:t>
            </a:r>
            <a:r>
              <a:rPr lang="en-US" altLang="zh-CN" b="0" i="0" u="none" strike="noStrike" dirty="0">
                <a:solidFill>
                  <a:srgbClr val="000000"/>
                </a:solidFill>
                <a:effectLst/>
                <a:latin typeface="GTWalsheimProBold"/>
                <a:hlinkClick r:id="rId8"/>
              </a:rPr>
              <a:t>Google Cloud</a:t>
            </a:r>
            <a:r>
              <a:rPr lang="en-US" altLang="zh-CN" b="0" i="0" u="none" strike="noStrike" dirty="0">
                <a:solidFill>
                  <a:srgbClr val="000000"/>
                </a:solidFill>
                <a:effectLst/>
                <a:latin typeface="GTWalsheimProRegular"/>
              </a:rPr>
              <a:t>, finally arrived in November 2011.</a:t>
            </a:r>
          </a:p>
          <a:p>
            <a:pPr algn="l"/>
            <a:r>
              <a:rPr lang="en-US" altLang="zh-CN" b="0" i="0" u="none" strike="noStrike" dirty="0">
                <a:solidFill>
                  <a:srgbClr val="000000"/>
                </a:solidFill>
                <a:effectLst/>
                <a:latin typeface="GTWalsheimProRegular"/>
              </a:rPr>
              <a:t>All these clouds were built on virtual machines (VMs), and managing VMs using traditional sysadmin tools was still a bottleneck. The answer to that was the rise of </a:t>
            </a:r>
            <a:r>
              <a:rPr lang="en-US" altLang="zh-CN" b="0" i="0" u="none" strike="noStrike" dirty="0">
                <a:solidFill>
                  <a:srgbClr val="000000"/>
                </a:solidFill>
                <a:effectLst/>
                <a:latin typeface="GTWalsheimProBold"/>
                <a:hlinkClick r:id="rId9"/>
              </a:rPr>
              <a:t>DevOps</a:t>
            </a:r>
            <a:r>
              <a:rPr lang="en-US" altLang="zh-CN" b="0" i="0" u="none" strike="noStrike" dirty="0">
                <a:solidFill>
                  <a:srgbClr val="000000"/>
                </a:solidFill>
                <a:effectLst/>
                <a:latin typeface="GTWalsheimProRegular"/>
              </a:rPr>
              <a:t>. This marriage of Agile concepts with infrastructure deployment transformed system management. With the first DevOps programs, and their close relations — </a:t>
            </a:r>
            <a:r>
              <a:rPr lang="en-US" altLang="zh-CN" b="0" i="0" u="none" strike="noStrike" dirty="0">
                <a:solidFill>
                  <a:srgbClr val="000000"/>
                </a:solidFill>
                <a:effectLst/>
                <a:latin typeface="GTWalsheimProBold"/>
                <a:hlinkClick r:id="rId10"/>
              </a:rPr>
              <a:t>continuous integration, continuous delivery and continuous deployment (CI/CD)</a:t>
            </a:r>
            <a:r>
              <a:rPr lang="en-US" altLang="zh-CN" b="0" i="0" u="none" strike="noStrike" dirty="0">
                <a:solidFill>
                  <a:srgbClr val="000000"/>
                </a:solidFill>
                <a:effectLst/>
                <a:latin typeface="GTWalsheimProRegular"/>
              </a:rPr>
              <a:t> in the late 2000s and early 2010s — clouds were given the flexibility they needed to be a commercial success.</a:t>
            </a:r>
          </a:p>
          <a:p>
            <a:pPr algn="l"/>
            <a:r>
              <a:rPr lang="en-US" altLang="zh-CN" b="0" i="0" u="none" strike="noStrike" dirty="0">
                <a:solidFill>
                  <a:srgbClr val="000000"/>
                </a:solidFill>
                <a:effectLst/>
                <a:latin typeface="GTWalsheimProRegular"/>
              </a:rPr>
              <a:t>Another approach to virtualization – containers — took the stage in 2013 and would revolutionize Software-as-a-Service (SaaS) and Platform-as-a-Service (PaaS) clouds. While containers per se weren’t new, in 2013 </a:t>
            </a:r>
            <a:r>
              <a:rPr lang="en-US" altLang="zh-CN" b="0" i="0" u="none" strike="noStrike" dirty="0">
                <a:solidFill>
                  <a:srgbClr val="000000"/>
                </a:solidFill>
                <a:effectLst/>
                <a:latin typeface="GTWalsheimProBold"/>
                <a:hlinkClick r:id="rId11"/>
              </a:rPr>
              <a:t>Docker</a:t>
            </a:r>
            <a:r>
              <a:rPr lang="en-US" altLang="zh-CN" b="0" i="0" u="none" strike="noStrike" dirty="0">
                <a:solidFill>
                  <a:srgbClr val="000000"/>
                </a:solidFill>
                <a:effectLst/>
                <a:latin typeface="GTWalsheimProRegular"/>
              </a:rPr>
              <a:t> made it easy to deploy applications and servers in containers.</a:t>
            </a:r>
          </a:p>
          <a:p>
            <a:pPr algn="l"/>
            <a:r>
              <a:rPr lang="en-US" altLang="zh-CN" b="0" i="0" u="none" strike="noStrike" dirty="0">
                <a:solidFill>
                  <a:srgbClr val="000000"/>
                </a:solidFill>
                <a:effectLst/>
                <a:latin typeface="GTWalsheimProRegular"/>
              </a:rPr>
              <a:t>The next step was how to manage those containers. </a:t>
            </a:r>
            <a:r>
              <a:rPr lang="en-US" altLang="zh-CN" b="0" i="0" u="none" strike="noStrike" dirty="0">
                <a:solidFill>
                  <a:srgbClr val="000000"/>
                </a:solidFill>
                <a:effectLst/>
                <a:latin typeface="GTWalsheimProBold"/>
                <a:hlinkClick r:id="rId12"/>
              </a:rPr>
              <a:t>Kubernetes</a:t>
            </a:r>
            <a:r>
              <a:rPr lang="en-US" altLang="zh-CN" b="0" i="0" u="none" strike="noStrike" dirty="0">
                <a:solidFill>
                  <a:srgbClr val="000000"/>
                </a:solidFill>
                <a:effectLst/>
                <a:latin typeface="GTWalsheimProRegular"/>
              </a:rPr>
              <a:t>, which was released in 2015, proved to be the answer. By the decade’s end, Kubernetes had become the default container orchestration standard.</a:t>
            </a:r>
          </a:p>
          <a:p>
            <a:pPr algn="l"/>
            <a:r>
              <a:rPr lang="en-US" altLang="zh-CN" b="0" i="0" u="none" strike="noStrike" dirty="0">
                <a:solidFill>
                  <a:srgbClr val="000000"/>
                </a:solidFill>
                <a:effectLst/>
                <a:latin typeface="GTWalsheimProRegular"/>
              </a:rPr>
              <a:t>Kubernetes’s popularity has, in turn, led to the rise of hybrid clouds. Before, hybrid clouds relied on one-off middleware services to bridge public and private clouds. This wasn’t easy. Kubernetes has made building hybrid clouds easy.</a:t>
            </a:r>
          </a:p>
          <a:p>
            <a:pPr algn="l"/>
            <a:r>
              <a:rPr lang="en-US" altLang="zh-CN" b="0" i="0" u="none" strike="noStrike" dirty="0">
                <a:solidFill>
                  <a:srgbClr val="000000"/>
                </a:solidFill>
                <a:effectLst/>
                <a:latin typeface="GTWalsheimProRegular"/>
              </a:rPr>
              <a:t>While this was going on, AWS introduced the concept of </a:t>
            </a:r>
            <a:r>
              <a:rPr lang="en-US" altLang="zh-CN" b="0" i="0" u="none" strike="noStrike" dirty="0">
                <a:solidFill>
                  <a:srgbClr val="000000"/>
                </a:solidFill>
                <a:effectLst/>
                <a:latin typeface="GTWalsheimProBold"/>
                <a:hlinkClick r:id="rId13"/>
              </a:rPr>
              <a:t>serverless computing</a:t>
            </a:r>
            <a:r>
              <a:rPr lang="en-US" altLang="zh-CN" b="0" i="0" u="none" strike="noStrike" dirty="0">
                <a:solidFill>
                  <a:srgbClr val="000000"/>
                </a:solidFill>
                <a:effectLst/>
                <a:latin typeface="GTWalsheimProRegular"/>
              </a:rPr>
              <a:t> in 2014 with </a:t>
            </a:r>
            <a:r>
              <a:rPr lang="en-US" altLang="zh-CN" b="0" i="0" u="none" strike="noStrike" dirty="0">
                <a:solidFill>
                  <a:srgbClr val="000000"/>
                </a:solidFill>
                <a:effectLst/>
                <a:latin typeface="GTWalsheimProBold"/>
                <a:hlinkClick r:id="rId14"/>
              </a:rPr>
              <a:t>Lambda</a:t>
            </a:r>
            <a:r>
              <a:rPr lang="en-US" altLang="zh-CN" b="0" i="0" u="none" strike="noStrike" dirty="0">
                <a:solidFill>
                  <a:srgbClr val="000000"/>
                </a:solidFill>
                <a:effectLst/>
                <a:latin typeface="GTWalsheimProRegular"/>
              </a:rPr>
              <a:t>. In this model, application functionality is delivered not in VMs or containers, but as at-scale services within the cloud. This approach has led to the growth of </a:t>
            </a:r>
            <a:r>
              <a:rPr lang="en-US" altLang="zh-CN" b="0" i="0" u="none" strike="noStrike" dirty="0">
                <a:solidFill>
                  <a:srgbClr val="000000"/>
                </a:solidFill>
                <a:effectLst/>
                <a:latin typeface="GTWalsheimProBold"/>
                <a:hlinkClick r:id="rId15"/>
              </a:rPr>
              <a:t>cloud-native computing</a:t>
            </a:r>
            <a:r>
              <a:rPr lang="en-US" altLang="zh-CN" b="0" i="0" u="none" strike="noStrike" dirty="0">
                <a:solidFill>
                  <a:srgbClr val="000000"/>
                </a:solidFill>
                <a:effectLst/>
                <a:latin typeface="GTWalsheimProRegular"/>
              </a:rPr>
              <a:t>.</a:t>
            </a:r>
          </a:p>
          <a:p>
            <a:pPr algn="l"/>
            <a:r>
              <a:rPr lang="en-US" altLang="zh-CN" b="0" i="0" u="none" strike="noStrike" dirty="0">
                <a:solidFill>
                  <a:srgbClr val="000000"/>
                </a:solidFill>
                <a:effectLst/>
                <a:latin typeface="GTWalsheimProRegular"/>
              </a:rPr>
              <a:t>This brings us up to today. At the beginning of the last decade, the cloud was still largely misunderstood and more of a promise than a reality for most businesses. If you’d asked a CIO in 2010 if they planned to move to the cloud, they would have scoffed at the idea.</a:t>
            </a:r>
          </a:p>
          <a:p>
            <a:pPr algn="l"/>
            <a:r>
              <a:rPr lang="en-US" altLang="zh-CN" b="0" i="0" u="none" strike="noStrike" dirty="0">
                <a:solidFill>
                  <a:srgbClr val="000000"/>
                </a:solidFill>
                <a:effectLst/>
                <a:latin typeface="GTWalsheimProRegular"/>
              </a:rPr>
              <a:t>Today, as we enter the 2020s, it’s a different story. The cloud is our present. . . and our future. </a:t>
            </a:r>
            <a:r>
              <a:rPr lang="en-US" altLang="zh-CN" b="0" i="0" u="none" strike="noStrike">
                <a:solidFill>
                  <a:srgbClr val="000000"/>
                </a:solidFill>
                <a:effectLst/>
                <a:latin typeface="GTWalsheimProRegular"/>
              </a:rPr>
              <a:t>The question today isn’t, “Are you moving to the cloud?” It’s, “What are you going to do with your cloud?”</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1</a:t>
            </a:fld>
            <a:endParaRPr lang="zh-CN" altLang="en-US"/>
          </a:p>
        </p:txBody>
      </p:sp>
    </p:spTree>
    <p:extLst>
      <p:ext uri="{BB962C8B-B14F-4D97-AF65-F5344CB8AC3E}">
        <p14:creationId xmlns:p14="http://schemas.microsoft.com/office/powerpoint/2010/main" val="104861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2003</a:t>
            </a:r>
            <a:r>
              <a:rPr lang="zh-CN" altLang="en-US" b="1" i="0" dirty="0">
                <a:solidFill>
                  <a:srgbClr val="3E3E3E"/>
                </a:solidFill>
                <a:effectLst/>
                <a:latin typeface="Helvetica Neue"/>
              </a:rPr>
              <a:t>年　　</a:t>
            </a:r>
            <a:r>
              <a:rPr lang="en-US" altLang="zh-CN" b="1" i="0" dirty="0">
                <a:solidFill>
                  <a:srgbClr val="3E3E3E"/>
                </a:solidFill>
                <a:effectLst/>
                <a:latin typeface="Helvetica Neue"/>
              </a:rPr>
              <a:t>Web 2.0</a:t>
            </a:r>
            <a:endParaRPr lang="zh-CN" altLang="en-US" b="0" i="0" dirty="0">
              <a:solidFill>
                <a:srgbClr val="3E3E3E"/>
              </a:solidFill>
              <a:effectLst/>
              <a:latin typeface="Helvetica Neue"/>
            </a:endParaRPr>
          </a:p>
          <a:p>
            <a:pPr algn="l"/>
            <a:r>
              <a:rPr lang="en-US" altLang="zh-CN" b="0" i="0" dirty="0">
                <a:solidFill>
                  <a:srgbClr val="3E3E3E"/>
                </a:solidFill>
                <a:effectLst/>
                <a:latin typeface="Helvetica Neue"/>
              </a:rPr>
              <a:t>Web 2.0</a:t>
            </a:r>
            <a:r>
              <a:rPr lang="zh-CN" altLang="en-US" b="0" i="0" dirty="0">
                <a:solidFill>
                  <a:srgbClr val="3E3E3E"/>
                </a:solidFill>
                <a:effectLst/>
                <a:latin typeface="Helvetica Neue"/>
              </a:rPr>
              <a:t>问世，以丰富多媒体、用户生成的内容和动态界面为特点。</a:t>
            </a:r>
          </a:p>
          <a:p>
            <a:pPr algn="l"/>
            <a:br>
              <a:rPr lang="zh-CN" altLang="en-US" b="0" i="0" dirty="0">
                <a:solidFill>
                  <a:srgbClr val="3E3E3E"/>
                </a:solidFill>
                <a:effectLst/>
                <a:latin typeface="Helvetica Neue"/>
              </a:rPr>
            </a:br>
            <a:endParaRPr lang="zh-CN" altLang="en-US" b="0" i="0" dirty="0">
              <a:solidFill>
                <a:srgbClr val="3E3E3E"/>
              </a:solidFill>
              <a:effectLst/>
              <a:latin typeface="Helvetica Neue"/>
            </a:endParaRP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10</a:t>
            </a:fld>
            <a:endParaRPr lang="zh-CN" altLang="en-US" noProof="0"/>
          </a:p>
        </p:txBody>
      </p:sp>
    </p:spTree>
    <p:extLst>
      <p:ext uri="{BB962C8B-B14F-4D97-AF65-F5344CB8AC3E}">
        <p14:creationId xmlns:p14="http://schemas.microsoft.com/office/powerpoint/2010/main" val="161791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2004</a:t>
            </a:r>
            <a:r>
              <a:rPr lang="zh-CN" altLang="en-US" b="1" i="0" dirty="0">
                <a:solidFill>
                  <a:srgbClr val="3E3E3E"/>
                </a:solidFill>
                <a:effectLst/>
                <a:latin typeface="Helvetica Neue"/>
              </a:rPr>
              <a:t>年　　</a:t>
            </a:r>
            <a:r>
              <a:rPr lang="en-US" altLang="zh-CN" b="1" i="0" dirty="0">
                <a:solidFill>
                  <a:srgbClr val="3E3E3E"/>
                </a:solidFill>
                <a:effectLst/>
                <a:latin typeface="Helvetica Neue"/>
              </a:rPr>
              <a:t>Facebook</a:t>
            </a:r>
            <a:r>
              <a:rPr lang="zh-CN" altLang="en-US" b="1" i="0" dirty="0">
                <a:solidFill>
                  <a:srgbClr val="3E3E3E"/>
                </a:solidFill>
                <a:effectLst/>
                <a:latin typeface="Helvetica Neue"/>
              </a:rPr>
              <a:t>成立</a:t>
            </a:r>
            <a:endParaRPr lang="zh-CN" altLang="en-US" b="0" i="0" dirty="0">
              <a:solidFill>
                <a:srgbClr val="3E3E3E"/>
              </a:solidFill>
              <a:effectLst/>
              <a:latin typeface="Helvetica Neue"/>
            </a:endParaRPr>
          </a:p>
          <a:p>
            <a:pPr algn="l"/>
            <a:r>
              <a:rPr lang="en-US" altLang="zh-CN" b="0" i="0" dirty="0">
                <a:solidFill>
                  <a:srgbClr val="3E3E3E"/>
                </a:solidFill>
                <a:effectLst/>
                <a:latin typeface="Helvetica Neue"/>
              </a:rPr>
              <a:t>Facebook</a:t>
            </a:r>
            <a:r>
              <a:rPr lang="zh-CN" altLang="en-US" b="0" i="0" dirty="0">
                <a:solidFill>
                  <a:srgbClr val="3E3E3E"/>
                </a:solidFill>
                <a:effectLst/>
                <a:latin typeface="Helvetica Neue"/>
              </a:rPr>
              <a:t>成立，为人们提供了一种（过度）共享个人信息的方法。</a:t>
            </a:r>
          </a:p>
          <a:p>
            <a:pPr algn="l"/>
            <a:br>
              <a:rPr lang="zh-CN" altLang="en-US" b="0" i="0" dirty="0">
                <a:solidFill>
                  <a:srgbClr val="3E3E3E"/>
                </a:solidFill>
                <a:effectLst/>
                <a:latin typeface="Helvetica Neue"/>
              </a:rPr>
            </a:br>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11</a:t>
            </a:fld>
            <a:endParaRPr lang="zh-CN" altLang="en-US" noProof="0"/>
          </a:p>
        </p:txBody>
      </p:sp>
    </p:spTree>
    <p:extLst>
      <p:ext uri="{BB962C8B-B14F-4D97-AF65-F5344CB8AC3E}">
        <p14:creationId xmlns:p14="http://schemas.microsoft.com/office/powerpoint/2010/main" val="2670073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E3E3E"/>
              </a:solidFill>
              <a:effectLst/>
              <a:latin typeface="Helvetica Neue"/>
            </a:endParaRPr>
          </a:p>
          <a:p>
            <a:pPr algn="l"/>
            <a:r>
              <a:rPr lang="en-US" altLang="zh-CN" b="1" i="0" dirty="0">
                <a:solidFill>
                  <a:srgbClr val="3E3E3E"/>
                </a:solidFill>
                <a:effectLst/>
                <a:latin typeface="Helvetica Neue"/>
              </a:rPr>
              <a:t>2006</a:t>
            </a:r>
            <a:r>
              <a:rPr lang="zh-CN" altLang="en-US" b="1" i="0" dirty="0">
                <a:solidFill>
                  <a:srgbClr val="3E3E3E"/>
                </a:solidFill>
                <a:effectLst/>
                <a:latin typeface="Helvetica Neue"/>
              </a:rPr>
              <a:t>年</a:t>
            </a:r>
            <a:r>
              <a:rPr lang="en-US" altLang="zh-CN" b="1" i="0" dirty="0">
                <a:solidFill>
                  <a:srgbClr val="3E3E3E"/>
                </a:solidFill>
                <a:effectLst/>
                <a:latin typeface="Helvetica Neue"/>
              </a:rPr>
              <a:t>AWS</a:t>
            </a:r>
            <a:r>
              <a:rPr lang="zh-CN" altLang="en-US" b="1" i="0" dirty="0">
                <a:solidFill>
                  <a:srgbClr val="3E3E3E"/>
                </a:solidFill>
                <a:effectLst/>
                <a:latin typeface="Helvetica Neue"/>
              </a:rPr>
              <a:t>成立</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亚马逊公司成立了亚马逊网络服务（</a:t>
            </a:r>
            <a:r>
              <a:rPr lang="en-US" altLang="zh-CN" b="0" i="0" dirty="0">
                <a:solidFill>
                  <a:srgbClr val="3E3E3E"/>
                </a:solidFill>
                <a:effectLst/>
                <a:latin typeface="Helvetica Neue"/>
              </a:rPr>
              <a:t>AWS</a:t>
            </a:r>
            <a:r>
              <a:rPr lang="zh-CN" altLang="en-US" b="0" i="0" dirty="0">
                <a:solidFill>
                  <a:srgbClr val="3E3E3E"/>
                </a:solidFill>
                <a:effectLst/>
                <a:latin typeface="Helvetica Neue"/>
              </a:rPr>
              <a:t>），为用户提供了一种将数据存储在异地，并租用计算周期的新方法，这成为了一项服务。</a:t>
            </a: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12</a:t>
            </a:fld>
            <a:endParaRPr lang="zh-CN" altLang="en-US" noProof="0"/>
          </a:p>
        </p:txBody>
      </p:sp>
    </p:spTree>
    <p:extLst>
      <p:ext uri="{BB962C8B-B14F-4D97-AF65-F5344CB8AC3E}">
        <p14:creationId xmlns:p14="http://schemas.microsoft.com/office/powerpoint/2010/main" val="162048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2006</a:t>
            </a:r>
            <a:r>
              <a:rPr lang="zh-CN" altLang="en-US" b="1" i="0" dirty="0">
                <a:solidFill>
                  <a:srgbClr val="3E3E3E"/>
                </a:solidFill>
                <a:effectLst/>
                <a:latin typeface="Helvetica Neue"/>
              </a:rPr>
              <a:t>年　　谷歌</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谷歌首席执行官</a:t>
            </a:r>
            <a:r>
              <a:rPr lang="en-US" altLang="zh-CN" b="0" i="0" dirty="0">
                <a:solidFill>
                  <a:srgbClr val="3E3E3E"/>
                </a:solidFill>
                <a:effectLst/>
                <a:latin typeface="Helvetica Neue"/>
              </a:rPr>
              <a:t>Eric Schmidt</a:t>
            </a:r>
            <a:r>
              <a:rPr lang="zh-CN" altLang="en-US" b="0" i="0" dirty="0">
                <a:solidFill>
                  <a:srgbClr val="3E3E3E"/>
                </a:solidFill>
                <a:effectLst/>
                <a:latin typeface="Helvetica Neue"/>
              </a:rPr>
              <a:t>在一次行业活动上首次使用了“云”这个术语，不过据说康柏公司的技术主管们早十年前就在小圈子使用这个术语了。</a:t>
            </a:r>
          </a:p>
          <a:p>
            <a:pPr algn="l"/>
            <a:br>
              <a:rPr lang="zh-CN" altLang="en-US" b="0" i="0" dirty="0">
                <a:solidFill>
                  <a:srgbClr val="3E3E3E"/>
                </a:solidFill>
                <a:effectLst/>
                <a:latin typeface="Helvetica Neue"/>
              </a:rPr>
            </a:br>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13</a:t>
            </a:fld>
            <a:endParaRPr lang="zh-CN" altLang="en-US" noProof="0"/>
          </a:p>
        </p:txBody>
      </p:sp>
    </p:spTree>
    <p:extLst>
      <p:ext uri="{BB962C8B-B14F-4D97-AF65-F5344CB8AC3E}">
        <p14:creationId xmlns:p14="http://schemas.microsoft.com/office/powerpoint/2010/main" val="2155960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E3E3E"/>
              </a:solidFill>
              <a:effectLst/>
              <a:latin typeface="Helvetica Neue"/>
            </a:endParaRPr>
          </a:p>
          <a:p>
            <a:pPr algn="l"/>
            <a:r>
              <a:rPr lang="en-US" altLang="zh-CN" b="1" i="0" dirty="0">
                <a:solidFill>
                  <a:srgbClr val="3E3E3E"/>
                </a:solidFill>
                <a:effectLst/>
                <a:latin typeface="Helvetica Neue"/>
              </a:rPr>
              <a:t>2007</a:t>
            </a:r>
            <a:r>
              <a:rPr lang="zh-CN" altLang="en-US" b="1" i="0" dirty="0">
                <a:solidFill>
                  <a:srgbClr val="3E3E3E"/>
                </a:solidFill>
                <a:effectLst/>
                <a:latin typeface="Helvetica Neue"/>
              </a:rPr>
              <a:t>年　　苹果</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苹果推出了</a:t>
            </a:r>
            <a:r>
              <a:rPr lang="en-US" altLang="zh-CN" b="0" i="0" dirty="0">
                <a:solidFill>
                  <a:srgbClr val="3E3E3E"/>
                </a:solidFill>
                <a:effectLst/>
                <a:latin typeface="Helvetica Neue"/>
              </a:rPr>
              <a:t>iPhone</a:t>
            </a:r>
            <a:r>
              <a:rPr lang="zh-CN" altLang="en-US" b="0" i="0" dirty="0">
                <a:solidFill>
                  <a:srgbClr val="3E3E3E"/>
                </a:solidFill>
                <a:effectLst/>
                <a:latin typeface="Helvetica Neue"/>
              </a:rPr>
              <a:t>，这款手机可以在任何无线网络上使用，只要是</a:t>
            </a:r>
            <a:r>
              <a:rPr lang="en-US" altLang="zh-CN" b="0" i="0" dirty="0">
                <a:solidFill>
                  <a:srgbClr val="3E3E3E"/>
                </a:solidFill>
                <a:effectLst/>
                <a:latin typeface="Helvetica Neue"/>
              </a:rPr>
              <a:t>AT&amp;T</a:t>
            </a:r>
            <a:r>
              <a:rPr lang="zh-CN" altLang="en-US" b="0" i="0" dirty="0">
                <a:solidFill>
                  <a:srgbClr val="3E3E3E"/>
                </a:solidFill>
                <a:effectLst/>
                <a:latin typeface="Helvetica Neue"/>
              </a:rPr>
              <a:t>的网络。</a:t>
            </a: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14</a:t>
            </a:fld>
            <a:endParaRPr lang="zh-CN" altLang="en-US" noProof="0"/>
          </a:p>
        </p:txBody>
      </p:sp>
    </p:spTree>
    <p:extLst>
      <p:ext uri="{BB962C8B-B14F-4D97-AF65-F5344CB8AC3E}">
        <p14:creationId xmlns:p14="http://schemas.microsoft.com/office/powerpoint/2010/main" val="2553400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r>
              <a:rPr lang="zh-CN" altLang="en-US" b="0" i="0" dirty="0">
                <a:solidFill>
                  <a:srgbClr val="3E3E3E"/>
                </a:solidFill>
                <a:effectLst/>
                <a:latin typeface="Helvetica Neue"/>
              </a:rPr>
            </a:br>
            <a:endParaRPr lang="zh-CN" altLang="en-US" b="0" i="0" dirty="0">
              <a:solidFill>
                <a:srgbClr val="3E3E3E"/>
              </a:solidFill>
              <a:effectLst/>
              <a:latin typeface="Helvetica Neue"/>
            </a:endParaRPr>
          </a:p>
          <a:p>
            <a:pPr algn="l"/>
            <a:r>
              <a:rPr lang="en-US" altLang="zh-CN" b="1" i="0" dirty="0">
                <a:solidFill>
                  <a:srgbClr val="3E3E3E"/>
                </a:solidFill>
                <a:effectLst/>
                <a:latin typeface="Helvetica Neue"/>
              </a:rPr>
              <a:t>2007</a:t>
            </a:r>
            <a:r>
              <a:rPr lang="zh-CN" altLang="en-US" b="1" i="0" dirty="0">
                <a:solidFill>
                  <a:srgbClr val="3E3E3E"/>
                </a:solidFill>
                <a:effectLst/>
                <a:latin typeface="Helvetica Neue"/>
              </a:rPr>
              <a:t>年   </a:t>
            </a:r>
            <a:r>
              <a:rPr lang="en-US" altLang="zh-CN" b="1" i="0" dirty="0">
                <a:solidFill>
                  <a:srgbClr val="3E3E3E"/>
                </a:solidFill>
                <a:effectLst/>
                <a:latin typeface="Helvetica Neue"/>
              </a:rPr>
              <a:t>Netflix</a:t>
            </a:r>
            <a:endParaRPr lang="zh-CN" altLang="en-US" b="0" i="0" dirty="0">
              <a:solidFill>
                <a:srgbClr val="3E3E3E"/>
              </a:solidFill>
              <a:effectLst/>
              <a:latin typeface="Helvetica Neue"/>
            </a:endParaRPr>
          </a:p>
          <a:p>
            <a:pPr algn="l"/>
            <a:r>
              <a:rPr lang="en-US" altLang="zh-CN" b="0" i="0" dirty="0">
                <a:solidFill>
                  <a:srgbClr val="3E3E3E"/>
                </a:solidFill>
                <a:effectLst/>
                <a:latin typeface="Helvetica Neue"/>
              </a:rPr>
              <a:t>Netflix</a:t>
            </a:r>
            <a:r>
              <a:rPr lang="zh-CN" altLang="en-US" b="0" i="0" dirty="0">
                <a:solidFill>
                  <a:srgbClr val="3E3E3E"/>
                </a:solidFill>
                <a:effectLst/>
                <a:latin typeface="Helvetica Neue"/>
              </a:rPr>
              <a:t>推出了流媒体服务，狂看（即连续观看，</a:t>
            </a:r>
            <a:r>
              <a:rPr lang="en-US" altLang="zh-CN" b="0" i="0" dirty="0">
                <a:solidFill>
                  <a:srgbClr val="3E3E3E"/>
                </a:solidFill>
                <a:effectLst/>
                <a:latin typeface="Helvetica Neue"/>
              </a:rPr>
              <a:t>binge watching</a:t>
            </a:r>
            <a:r>
              <a:rPr lang="zh-CN" altLang="en-US" b="0" i="0" dirty="0">
                <a:solidFill>
                  <a:srgbClr val="3E3E3E"/>
                </a:solidFill>
                <a:effectLst/>
                <a:latin typeface="Helvetica Neue"/>
              </a:rPr>
              <a:t>）概念由此诞生。</a:t>
            </a:r>
          </a:p>
          <a:p>
            <a:pPr algn="l"/>
            <a:br>
              <a:rPr lang="zh-CN" altLang="en-US" b="0" i="0" dirty="0">
                <a:solidFill>
                  <a:srgbClr val="3E3E3E"/>
                </a:solidFill>
                <a:effectLst/>
                <a:latin typeface="Helvetica Neue"/>
              </a:rPr>
            </a:br>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15</a:t>
            </a:fld>
            <a:endParaRPr lang="zh-CN" altLang="en-US" noProof="0"/>
          </a:p>
        </p:txBody>
      </p:sp>
    </p:spTree>
    <p:extLst>
      <p:ext uri="{BB962C8B-B14F-4D97-AF65-F5344CB8AC3E}">
        <p14:creationId xmlns:p14="http://schemas.microsoft.com/office/powerpoint/2010/main" val="3833731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E3E3E"/>
              </a:solidFill>
              <a:effectLst/>
              <a:latin typeface="Helvetica Neue"/>
            </a:endParaRPr>
          </a:p>
          <a:p>
            <a:pPr algn="l"/>
            <a:r>
              <a:rPr lang="en-US" altLang="zh-CN" b="1" i="0" dirty="0">
                <a:solidFill>
                  <a:srgbClr val="3E3E3E"/>
                </a:solidFill>
                <a:effectLst/>
                <a:latin typeface="Helvetica Neue"/>
              </a:rPr>
              <a:t>2008</a:t>
            </a:r>
            <a:r>
              <a:rPr lang="zh-CN" altLang="en-US" b="1" i="0" dirty="0">
                <a:solidFill>
                  <a:srgbClr val="3E3E3E"/>
                </a:solidFill>
                <a:effectLst/>
                <a:latin typeface="Helvetica Neue"/>
              </a:rPr>
              <a:t>年　 云出现</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私有云概念问世，被众多企业认为是名字取得很差劲的“公共”云的一种较安全的版本。</a:t>
            </a: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16</a:t>
            </a:fld>
            <a:endParaRPr lang="zh-CN" altLang="en-US" noProof="0"/>
          </a:p>
        </p:txBody>
      </p:sp>
    </p:spTree>
    <p:extLst>
      <p:ext uri="{BB962C8B-B14F-4D97-AF65-F5344CB8AC3E}">
        <p14:creationId xmlns:p14="http://schemas.microsoft.com/office/powerpoint/2010/main" val="4048734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2009</a:t>
            </a:r>
            <a:r>
              <a:rPr lang="zh-CN" altLang="en-US" b="1" i="0" dirty="0">
                <a:solidFill>
                  <a:srgbClr val="3E3E3E"/>
                </a:solidFill>
                <a:effectLst/>
                <a:latin typeface="Helvetica Neue"/>
              </a:rPr>
              <a:t>年   基于浏览器的云</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以谷歌应用程序（</a:t>
            </a:r>
            <a:r>
              <a:rPr lang="en-US" altLang="zh-CN" b="0" i="0" dirty="0">
                <a:solidFill>
                  <a:srgbClr val="3E3E3E"/>
                </a:solidFill>
                <a:effectLst/>
                <a:latin typeface="Helvetica Neue"/>
              </a:rPr>
              <a:t>Google Apps</a:t>
            </a:r>
            <a:r>
              <a:rPr lang="zh-CN" altLang="en-US" b="0" i="0" dirty="0">
                <a:solidFill>
                  <a:srgbClr val="3E3E3E"/>
                </a:solidFill>
                <a:effectLst/>
                <a:latin typeface="Helvetica Neue"/>
              </a:rPr>
              <a:t>）为代表的基于浏览器的云企业应用软件发布，彻底改变了办公应用软件市场，并解放了广大用户，从此摆脱了桌面（和微软产品）的束缚。</a:t>
            </a:r>
          </a:p>
          <a:p>
            <a:pPr algn="l"/>
            <a:br>
              <a:rPr lang="zh-CN" altLang="en-US" b="0" i="0" dirty="0">
                <a:solidFill>
                  <a:srgbClr val="3E3E3E"/>
                </a:solidFill>
                <a:effectLst/>
                <a:latin typeface="Helvetica Neue"/>
              </a:rPr>
            </a:br>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17</a:t>
            </a:fld>
            <a:endParaRPr lang="zh-CN" altLang="en-US" noProof="0"/>
          </a:p>
        </p:txBody>
      </p:sp>
    </p:spTree>
    <p:extLst>
      <p:ext uri="{BB962C8B-B14F-4D97-AF65-F5344CB8AC3E}">
        <p14:creationId xmlns:p14="http://schemas.microsoft.com/office/powerpoint/2010/main" val="1406881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E3E3E"/>
              </a:solidFill>
              <a:effectLst/>
              <a:latin typeface="Helvetica Neue"/>
            </a:endParaRPr>
          </a:p>
          <a:p>
            <a:pPr algn="l"/>
            <a:r>
              <a:rPr lang="en-US" altLang="zh-CN" b="1" i="0" dirty="0">
                <a:solidFill>
                  <a:srgbClr val="3E3E3E"/>
                </a:solidFill>
                <a:effectLst/>
                <a:latin typeface="Helvetica Neue"/>
              </a:rPr>
              <a:t>2009</a:t>
            </a:r>
            <a:r>
              <a:rPr lang="zh-CN" altLang="en-US" b="1" i="0" dirty="0">
                <a:solidFill>
                  <a:srgbClr val="3E3E3E"/>
                </a:solidFill>
                <a:effectLst/>
                <a:latin typeface="Helvetica Neue"/>
              </a:rPr>
              <a:t>年至</a:t>
            </a:r>
            <a:r>
              <a:rPr lang="en-US" altLang="zh-CN" b="1" i="0" dirty="0">
                <a:solidFill>
                  <a:srgbClr val="3E3E3E"/>
                </a:solidFill>
                <a:effectLst/>
                <a:latin typeface="Helvetica Neue"/>
              </a:rPr>
              <a:t>2010</a:t>
            </a:r>
            <a:r>
              <a:rPr lang="zh-CN" altLang="en-US" b="1" i="0" dirty="0">
                <a:solidFill>
                  <a:srgbClr val="3E3E3E"/>
                </a:solidFill>
                <a:effectLst/>
                <a:latin typeface="Helvetica Neue"/>
              </a:rPr>
              <a:t>年　开源云</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开源云潮流势头越来越猛，这归功于</a:t>
            </a:r>
            <a:r>
              <a:rPr lang="en-US" altLang="zh-CN" b="0" i="0" dirty="0">
                <a:solidFill>
                  <a:srgbClr val="3E3E3E"/>
                </a:solidFill>
                <a:effectLst/>
                <a:latin typeface="Helvetica Neue"/>
              </a:rPr>
              <a:t>Eucalyptus</a:t>
            </a:r>
            <a:r>
              <a:rPr lang="zh-CN" altLang="en-US" b="0" i="0" dirty="0">
                <a:solidFill>
                  <a:srgbClr val="3E3E3E"/>
                </a:solidFill>
                <a:effectLst/>
                <a:latin typeface="Helvetica Neue"/>
              </a:rPr>
              <a:t>和</a:t>
            </a:r>
            <a:r>
              <a:rPr lang="en-US" altLang="zh-CN" b="0" i="0" dirty="0">
                <a:solidFill>
                  <a:srgbClr val="3E3E3E"/>
                </a:solidFill>
                <a:effectLst/>
                <a:latin typeface="Helvetica Neue"/>
              </a:rPr>
              <a:t>OpenStack</a:t>
            </a:r>
            <a:r>
              <a:rPr lang="zh-CN" altLang="en-US" b="0" i="0" dirty="0">
                <a:solidFill>
                  <a:srgbClr val="3E3E3E"/>
                </a:solidFill>
                <a:effectLst/>
                <a:latin typeface="Helvetica Neue"/>
              </a:rPr>
              <a:t>等开源项目。</a:t>
            </a:r>
          </a:p>
          <a:p>
            <a:pPr algn="l"/>
            <a:br>
              <a:rPr lang="zh-CN" altLang="en-US" b="0" i="0" dirty="0">
                <a:solidFill>
                  <a:srgbClr val="3E3E3E"/>
                </a:solidFill>
                <a:effectLst/>
                <a:latin typeface="Helvetica Neue"/>
              </a:rPr>
            </a:br>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18</a:t>
            </a:fld>
            <a:endParaRPr lang="zh-CN" altLang="en-US" noProof="0"/>
          </a:p>
        </p:txBody>
      </p:sp>
    </p:spTree>
    <p:extLst>
      <p:ext uri="{BB962C8B-B14F-4D97-AF65-F5344CB8AC3E}">
        <p14:creationId xmlns:p14="http://schemas.microsoft.com/office/powerpoint/2010/main" val="362600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2011</a:t>
            </a:r>
            <a:r>
              <a:rPr lang="zh-CN" altLang="en-US" b="1" i="0" dirty="0">
                <a:solidFill>
                  <a:srgbClr val="3E3E3E"/>
                </a:solidFill>
                <a:effectLst/>
                <a:latin typeface="Helvetica Neue"/>
              </a:rPr>
              <a:t>年　　混合云出现</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混合云出现，它结合了公共云环境和私有云环境，这让优柔寡断的</a:t>
            </a:r>
            <a:r>
              <a:rPr lang="en-US" altLang="zh-CN" b="0" i="0" dirty="0">
                <a:solidFill>
                  <a:srgbClr val="3E3E3E"/>
                </a:solidFill>
                <a:effectLst/>
                <a:latin typeface="Helvetica Neue"/>
              </a:rPr>
              <a:t>IT</a:t>
            </a:r>
            <a:r>
              <a:rPr lang="zh-CN" altLang="en-US" b="0" i="0" dirty="0">
                <a:solidFill>
                  <a:srgbClr val="3E3E3E"/>
                </a:solidFill>
                <a:effectLst/>
                <a:latin typeface="Helvetica Neue"/>
              </a:rPr>
              <a:t>部门大为高兴。</a:t>
            </a: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19</a:t>
            </a:fld>
            <a:endParaRPr lang="zh-CN" altLang="en-US" noProof="0"/>
          </a:p>
        </p:txBody>
      </p:sp>
    </p:spTree>
    <p:extLst>
      <p:ext uri="{BB962C8B-B14F-4D97-AF65-F5344CB8AC3E}">
        <p14:creationId xmlns:p14="http://schemas.microsoft.com/office/powerpoint/2010/main" val="203438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F8F9FA"/>
                </a:solidFill>
                <a:effectLst/>
                <a:latin typeface="Segoe UI" panose="020B0502040204020203" pitchFamily="34" charset="0"/>
              </a:rPr>
              <a:t>Simply put, cloud computing 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endParaRPr lang="zh-CN" altLang="en-US" b="0" i="0" dirty="0">
              <a:solidFill>
                <a:srgbClr val="3E3E3E"/>
              </a:solidFill>
              <a:effectLst/>
              <a:latin typeface="Helvetica Neue"/>
            </a:endParaRPr>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2</a:t>
            </a:fld>
            <a:endParaRPr lang="zh-CN" altLang="en-US"/>
          </a:p>
        </p:txBody>
      </p:sp>
    </p:spTree>
    <p:extLst>
      <p:ext uri="{BB962C8B-B14F-4D97-AF65-F5344CB8AC3E}">
        <p14:creationId xmlns:p14="http://schemas.microsoft.com/office/powerpoint/2010/main" val="46577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2011</a:t>
            </a:r>
            <a:r>
              <a:rPr lang="zh-CN" altLang="en-US" b="1" i="0" dirty="0">
                <a:solidFill>
                  <a:srgbClr val="3E3E3E"/>
                </a:solidFill>
                <a:effectLst/>
                <a:latin typeface="Helvetica Neue"/>
              </a:rPr>
              <a:t>年　　微软“</a:t>
            </a:r>
            <a:r>
              <a:rPr lang="en-US" altLang="zh-CN" b="1" i="0" dirty="0">
                <a:solidFill>
                  <a:srgbClr val="3E3E3E"/>
                </a:solidFill>
                <a:effectLst/>
                <a:latin typeface="Helvetica Neue"/>
              </a:rPr>
              <a:t>To the cloud”</a:t>
            </a:r>
            <a:r>
              <a:rPr lang="zh-CN" altLang="en-US" b="1" i="0" dirty="0">
                <a:solidFill>
                  <a:srgbClr val="3E3E3E"/>
                </a:solidFill>
                <a:effectLst/>
                <a:latin typeface="Helvetica Neue"/>
              </a:rPr>
              <a:t>广告亮相</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微软的“</a:t>
            </a:r>
            <a:r>
              <a:rPr lang="en-US" altLang="zh-CN" b="0" i="0" dirty="0">
                <a:solidFill>
                  <a:srgbClr val="3E3E3E"/>
                </a:solidFill>
                <a:effectLst/>
                <a:latin typeface="Helvetica Neue"/>
              </a:rPr>
              <a:t>To the cloud”</a:t>
            </a:r>
            <a:r>
              <a:rPr lang="zh-CN" altLang="en-US" b="0" i="0" dirty="0">
                <a:solidFill>
                  <a:srgbClr val="3E3E3E"/>
                </a:solidFill>
                <a:effectLst/>
                <a:latin typeface="Helvetica Neue"/>
              </a:rPr>
              <a:t>广告亮相，试图解释云能如何惠及普通人。</a:t>
            </a: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20</a:t>
            </a:fld>
            <a:endParaRPr lang="zh-CN" altLang="en-US" noProof="0"/>
          </a:p>
        </p:txBody>
      </p:sp>
    </p:spTree>
    <p:extLst>
      <p:ext uri="{BB962C8B-B14F-4D97-AF65-F5344CB8AC3E}">
        <p14:creationId xmlns:p14="http://schemas.microsoft.com/office/powerpoint/2010/main" val="930846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2011</a:t>
            </a:r>
            <a:r>
              <a:rPr lang="zh-CN" altLang="en-US" b="1" i="0" dirty="0">
                <a:solidFill>
                  <a:srgbClr val="3E3E3E"/>
                </a:solidFill>
                <a:effectLst/>
                <a:latin typeface="Helvetica Neue"/>
              </a:rPr>
              <a:t>年　　</a:t>
            </a:r>
            <a:r>
              <a:rPr lang="en-US" altLang="zh-CN" b="1" i="0" dirty="0">
                <a:solidFill>
                  <a:srgbClr val="3E3E3E"/>
                </a:solidFill>
                <a:effectLst/>
                <a:latin typeface="Helvetica Neue"/>
              </a:rPr>
              <a:t>iCloud</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苹果发布</a:t>
            </a:r>
            <a:r>
              <a:rPr lang="en-US" altLang="zh-CN" b="0" i="0" dirty="0">
                <a:solidFill>
                  <a:srgbClr val="3E3E3E"/>
                </a:solidFill>
                <a:effectLst/>
                <a:latin typeface="Helvetica Neue"/>
              </a:rPr>
              <a:t>iCloud</a:t>
            </a:r>
            <a:r>
              <a:rPr lang="zh-CN" altLang="en-US" b="0" i="0" dirty="0">
                <a:solidFill>
                  <a:srgbClr val="3E3E3E"/>
                </a:solidFill>
                <a:effectLst/>
                <a:latin typeface="Helvetica Neue"/>
              </a:rPr>
              <a:t>，让人们可以自动以无线方式存储其内容（包括那些劲爆的照片）。</a:t>
            </a:r>
          </a:p>
          <a:p>
            <a:pPr algn="l"/>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21</a:t>
            </a:fld>
            <a:endParaRPr lang="zh-CN" altLang="en-US" noProof="0"/>
          </a:p>
        </p:txBody>
      </p:sp>
    </p:spTree>
    <p:extLst>
      <p:ext uri="{BB962C8B-B14F-4D97-AF65-F5344CB8AC3E}">
        <p14:creationId xmlns:p14="http://schemas.microsoft.com/office/powerpoint/2010/main" val="1908480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2012</a:t>
            </a:r>
            <a:r>
              <a:rPr lang="zh-CN" altLang="en-US" b="1" i="0" dirty="0">
                <a:solidFill>
                  <a:srgbClr val="3E3E3E"/>
                </a:solidFill>
                <a:effectLst/>
                <a:latin typeface="Helvetica Neue"/>
              </a:rPr>
              <a:t>年    </a:t>
            </a:r>
            <a:r>
              <a:rPr lang="en-US" altLang="zh-CN" b="1" i="0" dirty="0">
                <a:solidFill>
                  <a:srgbClr val="3E3E3E"/>
                </a:solidFill>
                <a:effectLst/>
                <a:latin typeface="Helvetica Neue"/>
              </a:rPr>
              <a:t>Google Drive</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谷歌发布</a:t>
            </a:r>
            <a:r>
              <a:rPr lang="en-US" altLang="zh-CN" b="0" i="0" dirty="0">
                <a:solidFill>
                  <a:srgbClr val="3E3E3E"/>
                </a:solidFill>
                <a:effectLst/>
                <a:latin typeface="Helvetica Neue"/>
              </a:rPr>
              <a:t>Google Drive</a:t>
            </a:r>
            <a:r>
              <a:rPr lang="zh-CN" altLang="en-US" b="0" i="0" dirty="0">
                <a:solidFill>
                  <a:srgbClr val="3E3E3E"/>
                </a:solidFill>
                <a:effectLst/>
                <a:latin typeface="Helvetica Neue"/>
              </a:rPr>
              <a:t>，为喜欢收集数据的人提供了免费的云存储空间。</a:t>
            </a:r>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22</a:t>
            </a:fld>
            <a:endParaRPr lang="zh-CN" altLang="en-US" noProof="0"/>
          </a:p>
        </p:txBody>
      </p:sp>
    </p:spTree>
    <p:extLst>
      <p:ext uri="{BB962C8B-B14F-4D97-AF65-F5344CB8AC3E}">
        <p14:creationId xmlns:p14="http://schemas.microsoft.com/office/powerpoint/2010/main" val="460332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2013</a:t>
            </a:r>
            <a:r>
              <a:rPr lang="zh-CN" altLang="en-US" b="1" i="0" dirty="0">
                <a:solidFill>
                  <a:srgbClr val="3E3E3E"/>
                </a:solidFill>
                <a:effectLst/>
                <a:latin typeface="Helvetica Neue"/>
              </a:rPr>
              <a:t>年　</a:t>
            </a:r>
            <a:r>
              <a:rPr lang="en-US" altLang="zh-CN" b="1" i="0" dirty="0">
                <a:solidFill>
                  <a:srgbClr val="3E3E3E"/>
                </a:solidFill>
                <a:effectLst/>
                <a:latin typeface="Helvetica Neue"/>
              </a:rPr>
              <a:t>IBM</a:t>
            </a:r>
            <a:r>
              <a:rPr lang="zh-CN" altLang="en-US" b="1" i="0" dirty="0">
                <a:solidFill>
                  <a:srgbClr val="3E3E3E"/>
                </a:solidFill>
                <a:effectLst/>
                <a:latin typeface="Helvetica Neue"/>
              </a:rPr>
              <a:t>收购</a:t>
            </a:r>
            <a:r>
              <a:rPr lang="en-US" altLang="zh-CN" b="1" i="0" dirty="0">
                <a:solidFill>
                  <a:srgbClr val="3E3E3E"/>
                </a:solidFill>
                <a:effectLst/>
                <a:latin typeface="Helvetica Neue"/>
              </a:rPr>
              <a:t>SoftLayer</a:t>
            </a:r>
            <a:endParaRPr lang="zh-CN" altLang="en-US" b="0" i="0" dirty="0">
              <a:solidFill>
                <a:srgbClr val="3E3E3E"/>
              </a:solidFill>
              <a:effectLst/>
              <a:latin typeface="Helvetica Neue"/>
            </a:endParaRPr>
          </a:p>
          <a:p>
            <a:pPr algn="l"/>
            <a:r>
              <a:rPr lang="en-US" altLang="zh-CN" b="0" i="0" dirty="0">
                <a:solidFill>
                  <a:srgbClr val="3E3E3E"/>
                </a:solidFill>
                <a:effectLst/>
                <a:latin typeface="Helvetica Neue"/>
              </a:rPr>
              <a:t>IBM</a:t>
            </a:r>
            <a:r>
              <a:rPr lang="zh-CN" altLang="en-US" b="0" i="0" dirty="0">
                <a:solidFill>
                  <a:srgbClr val="3E3E3E"/>
                </a:solidFill>
                <a:effectLst/>
                <a:latin typeface="Helvetica Neue"/>
              </a:rPr>
              <a:t>收购</a:t>
            </a:r>
            <a:r>
              <a:rPr lang="en-US" altLang="zh-CN" b="0" i="0" dirty="0">
                <a:solidFill>
                  <a:srgbClr val="3E3E3E"/>
                </a:solidFill>
                <a:effectLst/>
                <a:latin typeface="Helvetica Neue"/>
              </a:rPr>
              <a:t>SoftLayer</a:t>
            </a:r>
            <a:r>
              <a:rPr lang="zh-CN" altLang="en-US" b="0" i="0" dirty="0">
                <a:solidFill>
                  <a:srgbClr val="3E3E3E"/>
                </a:solidFill>
                <a:effectLst/>
                <a:latin typeface="Helvetica Neue"/>
              </a:rPr>
              <a:t>，提供业界领先的私有云可靠性，却具有公共云的速度和节省成本的优点。</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23</a:t>
            </a:fld>
            <a:endParaRPr lang="zh-CN" altLang="en-US" noProof="0"/>
          </a:p>
        </p:txBody>
      </p:sp>
    </p:spTree>
    <p:extLst>
      <p:ext uri="{BB962C8B-B14F-4D97-AF65-F5344CB8AC3E}">
        <p14:creationId xmlns:p14="http://schemas.microsoft.com/office/powerpoint/2010/main" val="1284181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3E3E3E"/>
                </a:solidFill>
                <a:effectLst/>
                <a:latin typeface="Helvetica Neue"/>
              </a:rPr>
              <a:t>现在　　云采用</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云采用加快步伐，但是继续在努力让自己有别于老式互联网。</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24</a:t>
            </a:fld>
            <a:endParaRPr lang="zh-CN" altLang="en-US" noProof="0"/>
          </a:p>
        </p:txBody>
      </p:sp>
    </p:spTree>
    <p:extLst>
      <p:ext uri="{BB962C8B-B14F-4D97-AF65-F5344CB8AC3E}">
        <p14:creationId xmlns:p14="http://schemas.microsoft.com/office/powerpoint/2010/main" val="1946283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25</a:t>
            </a:fld>
            <a:endParaRPr lang="zh-CN" altLang="en-US" noProof="0"/>
          </a:p>
        </p:txBody>
      </p:sp>
    </p:spTree>
    <p:extLst>
      <p:ext uri="{BB962C8B-B14F-4D97-AF65-F5344CB8AC3E}">
        <p14:creationId xmlns:p14="http://schemas.microsoft.com/office/powerpoint/2010/main" val="2144160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253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Salesforce, CRM—SaaS</a:t>
            </a:r>
            <a:r>
              <a:rPr lang="zh-CN" altLang="en-US" dirty="0"/>
              <a:t>模式</a:t>
            </a:r>
            <a:endParaRPr lang="en-US" altLang="zh-CN" dirty="0"/>
          </a:p>
          <a:p>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2005</a:t>
            </a:r>
            <a:r>
              <a:rPr lang="zh-CN" altLang="en-US" b="0" i="0" dirty="0">
                <a:solidFill>
                  <a:srgbClr val="333333"/>
                </a:solidFill>
                <a:effectLst/>
                <a:latin typeface="arial" panose="020B0604020202020204" pitchFamily="34" charset="0"/>
              </a:rPr>
              <a:t>年，雅虎以</a:t>
            </a:r>
            <a:r>
              <a:rPr lang="en-US" altLang="zh-CN" b="0" i="0" dirty="0">
                <a:solidFill>
                  <a:srgbClr val="333333"/>
                </a:solidFill>
                <a:effectLst/>
                <a:latin typeface="arial" panose="020B0604020202020204" pitchFamily="34" charset="0"/>
              </a:rPr>
              <a:t>10</a:t>
            </a:r>
            <a:r>
              <a:rPr lang="zh-CN" altLang="en-US" b="0" i="0" dirty="0">
                <a:solidFill>
                  <a:srgbClr val="333333"/>
                </a:solidFill>
                <a:effectLst/>
                <a:latin typeface="arial" panose="020B0604020202020204" pitchFamily="34" charset="0"/>
              </a:rPr>
              <a:t>亿美元现金和中国雅虎的全部资产，换来阿里巴巴集团</a:t>
            </a:r>
            <a:r>
              <a:rPr lang="en-US" altLang="zh-CN" b="0" i="0" dirty="0">
                <a:solidFill>
                  <a:srgbClr val="333333"/>
                </a:solidFill>
                <a:effectLst/>
                <a:latin typeface="arial" panose="020B0604020202020204" pitchFamily="34" charset="0"/>
              </a:rPr>
              <a:t>40%</a:t>
            </a:r>
            <a:r>
              <a:rPr lang="zh-CN" altLang="en-US" b="0" i="0" dirty="0">
                <a:solidFill>
                  <a:srgbClr val="333333"/>
                </a:solidFill>
                <a:effectLst/>
                <a:latin typeface="arial" panose="020B0604020202020204" pitchFamily="34" charset="0"/>
              </a:rPr>
              <a:t>股份。</a:t>
            </a:r>
            <a:endParaRPr lang="en-US" altLang="zh-CN" dirty="0"/>
          </a:p>
          <a:p>
            <a:pPr marL="0" marR="0" lvl="0" indent="0" defTabSz="457200" eaLnBrk="1" fontAlgn="auto" latinLnBrk="0" hangingPunct="1">
              <a:lnSpc>
                <a:spcPct val="100000"/>
              </a:lnSpc>
              <a:spcBef>
                <a:spcPts val="0"/>
              </a:spcBef>
              <a:spcAft>
                <a:spcPts val="0"/>
              </a:spcAft>
              <a:buClrTx/>
              <a:buSzTx/>
              <a:buFontTx/>
              <a:buNone/>
              <a:tabLst/>
              <a:defRPr/>
            </a:pPr>
            <a:endParaRPr lang="en-US" altLang="zh-CN" dirty="0"/>
          </a:p>
          <a:p>
            <a:pPr marL="0" marR="0" lvl="0" indent="0" defTabSz="457200" eaLnBrk="1" fontAlgn="auto" latinLnBrk="0" hangingPunct="1">
              <a:lnSpc>
                <a:spcPct val="100000"/>
              </a:lnSpc>
              <a:spcBef>
                <a:spcPts val="0"/>
              </a:spcBef>
              <a:spcAft>
                <a:spcPts val="0"/>
              </a:spcAft>
              <a:buClrTx/>
              <a:buSzTx/>
              <a:buFontTx/>
              <a:buNone/>
              <a:tabLst/>
              <a:defRPr/>
            </a:pPr>
            <a:r>
              <a:rPr lang="en-US" altLang="zh-CN" dirty="0"/>
              <a:t>IaaS</a:t>
            </a:r>
          </a:p>
          <a:p>
            <a:pPr algn="l"/>
            <a:r>
              <a:rPr lang="en-US" altLang="zh-CN" b="0" i="0" u="none" strike="noStrike" dirty="0">
                <a:solidFill>
                  <a:srgbClr val="005B86"/>
                </a:solidFill>
                <a:effectLst/>
                <a:latin typeface="AmazonEmber"/>
                <a:hlinkClick r:id="rId3"/>
              </a:rPr>
              <a:t>Announcing Amazon Elastic Compute Cloud (Amazon EC2) - beta</a:t>
            </a:r>
            <a:endParaRPr lang="en-US" altLang="zh-CN" b="0" i="0" dirty="0">
              <a:solidFill>
                <a:srgbClr val="1F3D5C"/>
              </a:solidFill>
              <a:effectLst/>
              <a:latin typeface="AmazonEmber"/>
            </a:endParaRPr>
          </a:p>
          <a:p>
            <a:pPr algn="l" rtl="0"/>
            <a:r>
              <a:rPr lang="en-US" altLang="zh-CN" b="0" i="0" dirty="0">
                <a:solidFill>
                  <a:srgbClr val="333333"/>
                </a:solidFill>
                <a:effectLst/>
                <a:latin typeface="AmazonEmber"/>
              </a:rPr>
              <a:t>Posted On: Aug 24, 2006</a:t>
            </a:r>
          </a:p>
          <a:p>
            <a:pPr algn="l" rtl="0"/>
            <a:r>
              <a:rPr lang="en-US" altLang="zh-CN" b="0" i="0" dirty="0">
                <a:solidFill>
                  <a:srgbClr val="333333"/>
                </a:solidFill>
                <a:effectLst/>
                <a:latin typeface="AmazonEmber"/>
              </a:rPr>
              <a:t>Amazon Elastic Compute Cloud (</a:t>
            </a:r>
            <a:r>
              <a:rPr lang="en-US" altLang="zh-CN" b="0" i="0" u="none" strike="noStrike" dirty="0">
                <a:solidFill>
                  <a:srgbClr val="005B86"/>
                </a:solidFill>
                <a:effectLst/>
                <a:latin typeface="AmazonEmber"/>
                <a:hlinkClick r:id="rId4"/>
              </a:rPr>
              <a:t>Amazon EC2</a:t>
            </a:r>
            <a:r>
              <a:rPr lang="en-US" altLang="zh-CN" b="0" i="0" dirty="0">
                <a:solidFill>
                  <a:srgbClr val="333333"/>
                </a:solidFill>
                <a:effectLst/>
                <a:latin typeface="AmazonEmber"/>
              </a:rPr>
              <a:t>) is a web service that provides resizable compute capacity in the cloud. It is designed to make web-scale computing easier for developers. Just as Amazon Simple Storage Service (Amazon S3) enables storage in the cloud, Amazon EC2 enables “compute” in the cloud. 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 Amazon EC2 changes the economics of computing by allowing you to pay only for capacity that you actually use.</a:t>
            </a:r>
          </a:p>
          <a:p>
            <a:pPr algn="l"/>
            <a:r>
              <a:rPr lang="en-US" altLang="zh-CN" b="0" i="0" u="none" strike="noStrike" dirty="0">
                <a:solidFill>
                  <a:srgbClr val="005B86"/>
                </a:solidFill>
                <a:effectLst/>
                <a:latin typeface="AmazonEmber"/>
                <a:hlinkClick r:id="rId5"/>
              </a:rPr>
              <a:t>Amazon Simple Storage Service (Amazon S3) - Continuing Successes</a:t>
            </a:r>
            <a:endParaRPr lang="en-US" altLang="zh-CN" b="0" i="0" dirty="0">
              <a:solidFill>
                <a:srgbClr val="1F3D5C"/>
              </a:solidFill>
              <a:effectLst/>
              <a:latin typeface="AmazonEmber"/>
            </a:endParaRPr>
          </a:p>
          <a:p>
            <a:pPr algn="l" rtl="0"/>
            <a:r>
              <a:rPr lang="en-US" altLang="zh-CN" b="0" i="0" dirty="0">
                <a:solidFill>
                  <a:srgbClr val="333333"/>
                </a:solidFill>
                <a:effectLst/>
                <a:latin typeface="AmazonEmber"/>
              </a:rPr>
              <a:t>Posted On: Jul 11, 2006</a:t>
            </a:r>
          </a:p>
          <a:p>
            <a:pPr algn="l" rtl="0"/>
            <a:r>
              <a:rPr lang="en-US" altLang="zh-CN" b="0" i="0" dirty="0">
                <a:solidFill>
                  <a:srgbClr val="333333"/>
                </a:solidFill>
                <a:effectLst/>
                <a:latin typeface="AmazonEmber"/>
              </a:rPr>
              <a:t>La </a:t>
            </a:r>
            <a:r>
              <a:rPr lang="en-US" altLang="zh-CN" b="0" i="0" dirty="0" err="1">
                <a:solidFill>
                  <a:srgbClr val="333333"/>
                </a:solidFill>
                <a:effectLst/>
                <a:latin typeface="AmazonEmber"/>
              </a:rPr>
              <a:t>Nacion</a:t>
            </a:r>
            <a:r>
              <a:rPr lang="en-US" altLang="zh-CN" b="0" i="0" dirty="0">
                <a:solidFill>
                  <a:srgbClr val="333333"/>
                </a:solidFill>
                <a:effectLst/>
                <a:latin typeface="AmazonEmber"/>
              </a:rPr>
              <a:t>, Microsoft, and SmugMug represent the breadth of companies choosing to use the web scale storage offered by Amazon S3. Global enterprises like Microsoft are using Amazon S3 to dramatically reduce their storage costs without compromising scale or reliability. On the opposite end of the spectrum, small businesses that depend on storage, such as SmugMug, are using Amazon S3’s benefits of scale and cost-efficiency that were previously only available to large companies. Amazon continues to use Amazon S3 for its own business as well, recently launching new digital initiatives that store and retrieve large data files using Amazon S3. Go to </a:t>
            </a:r>
            <a:r>
              <a:rPr lang="en-US" altLang="zh-CN" b="0" i="0" u="none" strike="noStrike" dirty="0">
                <a:solidFill>
                  <a:srgbClr val="005B86"/>
                </a:solidFill>
                <a:effectLst/>
                <a:latin typeface="AmazonEmber"/>
                <a:hlinkClick r:id="rId6"/>
              </a:rPr>
              <a:t>http://www.amazon.com/pr </a:t>
            </a:r>
            <a:r>
              <a:rPr lang="en-US" altLang="zh-CN" b="0" i="0" dirty="0">
                <a:solidFill>
                  <a:srgbClr val="333333"/>
                </a:solidFill>
                <a:effectLst/>
                <a:latin typeface="AmazonEmber"/>
              </a:rPr>
              <a:t> to read other press releases.</a:t>
            </a:r>
          </a:p>
          <a:p>
            <a:pPr algn="l"/>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2008</a:t>
            </a:r>
            <a:r>
              <a:rPr lang="zh-CN" altLang="en-US" b="0" i="0" dirty="0">
                <a:solidFill>
                  <a:srgbClr val="121212"/>
                </a:solidFill>
                <a:effectLst/>
                <a:latin typeface="-apple-system"/>
              </a:rPr>
              <a:t>年</a:t>
            </a:r>
            <a:r>
              <a:rPr lang="en-US" altLang="zh-CN" b="0" i="0" dirty="0">
                <a:solidFill>
                  <a:srgbClr val="121212"/>
                </a:solidFill>
                <a:effectLst/>
                <a:latin typeface="-apple-system"/>
              </a:rPr>
              <a:t>1</a:t>
            </a:r>
            <a:r>
              <a:rPr lang="zh-CN" altLang="en-US" b="0" i="0" dirty="0">
                <a:solidFill>
                  <a:srgbClr val="121212"/>
                </a:solidFill>
                <a:effectLst/>
                <a:latin typeface="-apple-system"/>
              </a:rPr>
              <a:t>月，</a:t>
            </a:r>
            <a:r>
              <a:rPr lang="en-US" altLang="zh-CN" b="0" i="0" dirty="0">
                <a:solidFill>
                  <a:srgbClr val="121212"/>
                </a:solidFill>
                <a:effectLst/>
                <a:latin typeface="-apple-system"/>
              </a:rPr>
              <a:t>Hadoop</a:t>
            </a:r>
            <a:r>
              <a:rPr lang="zh-CN" altLang="en-US" b="0" i="0" dirty="0">
                <a:solidFill>
                  <a:srgbClr val="121212"/>
                </a:solidFill>
                <a:effectLst/>
                <a:latin typeface="-apple-system"/>
              </a:rPr>
              <a:t>成功上位，正式成为</a:t>
            </a:r>
            <a:r>
              <a:rPr lang="en-US" altLang="zh-CN" b="0" i="0" dirty="0">
                <a:solidFill>
                  <a:srgbClr val="121212"/>
                </a:solidFill>
                <a:effectLst/>
                <a:latin typeface="-apple-system"/>
              </a:rPr>
              <a:t>Apache</a:t>
            </a:r>
            <a:r>
              <a:rPr lang="zh-CN" altLang="en-US" b="0" i="0" dirty="0">
                <a:solidFill>
                  <a:srgbClr val="121212"/>
                </a:solidFill>
                <a:effectLst/>
                <a:latin typeface="-apple-system"/>
              </a:rPr>
              <a:t>基金会的顶级项目。</a:t>
            </a:r>
          </a:p>
          <a:p>
            <a:pPr algn="l"/>
            <a:r>
              <a:rPr lang="zh-CN" altLang="en-US" b="0" i="0" dirty="0">
                <a:solidFill>
                  <a:srgbClr val="121212"/>
                </a:solidFill>
                <a:effectLst/>
                <a:latin typeface="-apple-system"/>
              </a:rPr>
              <a:t>同年</a:t>
            </a:r>
            <a:r>
              <a:rPr lang="en-US" altLang="zh-CN" b="0" i="0" dirty="0">
                <a:solidFill>
                  <a:srgbClr val="121212"/>
                </a:solidFill>
                <a:effectLst/>
                <a:latin typeface="-apple-system"/>
              </a:rPr>
              <a:t>2</a:t>
            </a:r>
            <a:r>
              <a:rPr lang="zh-CN" altLang="en-US" b="0" i="0" dirty="0">
                <a:solidFill>
                  <a:srgbClr val="121212"/>
                </a:solidFill>
                <a:effectLst/>
                <a:latin typeface="-apple-system"/>
              </a:rPr>
              <a:t>月，</a:t>
            </a:r>
            <a:r>
              <a:rPr lang="en-US" altLang="zh-CN" b="0" i="0" dirty="0">
                <a:solidFill>
                  <a:srgbClr val="121212"/>
                </a:solidFill>
                <a:effectLst/>
                <a:latin typeface="-apple-system"/>
              </a:rPr>
              <a:t>Yahoo</a:t>
            </a:r>
            <a:r>
              <a:rPr lang="zh-CN" altLang="en-US" b="0" i="0" dirty="0">
                <a:solidFill>
                  <a:srgbClr val="121212"/>
                </a:solidFill>
                <a:effectLst/>
                <a:latin typeface="-apple-system"/>
              </a:rPr>
              <a:t>宣布建成了一个拥有</a:t>
            </a:r>
            <a:r>
              <a:rPr lang="en-US" altLang="zh-CN" b="0" i="0" dirty="0">
                <a:solidFill>
                  <a:srgbClr val="121212"/>
                </a:solidFill>
                <a:effectLst/>
                <a:latin typeface="-apple-system"/>
              </a:rPr>
              <a:t>1</a:t>
            </a:r>
            <a:r>
              <a:rPr lang="zh-CN" altLang="en-US" b="0" i="0" dirty="0">
                <a:solidFill>
                  <a:srgbClr val="121212"/>
                </a:solidFill>
                <a:effectLst/>
                <a:latin typeface="-apple-system"/>
              </a:rPr>
              <a:t>万个内核的</a:t>
            </a:r>
            <a:r>
              <a:rPr lang="en-US" altLang="zh-CN" b="0" i="0" dirty="0">
                <a:solidFill>
                  <a:srgbClr val="121212"/>
                </a:solidFill>
                <a:effectLst/>
                <a:latin typeface="-apple-system"/>
              </a:rPr>
              <a:t>Hadoop</a:t>
            </a:r>
            <a:r>
              <a:rPr lang="zh-CN" altLang="en-US" b="0" i="0" dirty="0">
                <a:solidFill>
                  <a:srgbClr val="121212"/>
                </a:solidFill>
                <a:effectLst/>
                <a:latin typeface="-apple-system"/>
              </a:rPr>
              <a:t>集群，并将自己的搜索引擎产品部署在上面。</a:t>
            </a:r>
          </a:p>
          <a:p>
            <a:pPr algn="l"/>
            <a:r>
              <a:rPr lang="en-US" altLang="zh-CN" b="0" i="0" dirty="0">
                <a:solidFill>
                  <a:srgbClr val="121212"/>
                </a:solidFill>
                <a:effectLst/>
                <a:latin typeface="-apple-system"/>
              </a:rPr>
              <a:t>7</a:t>
            </a:r>
            <a:r>
              <a:rPr lang="zh-CN" altLang="en-US" b="0" i="0" dirty="0">
                <a:solidFill>
                  <a:srgbClr val="121212"/>
                </a:solidFill>
                <a:effectLst/>
                <a:latin typeface="-apple-system"/>
              </a:rPr>
              <a:t>月，</a:t>
            </a:r>
            <a:r>
              <a:rPr lang="en-US" altLang="zh-CN" b="0" i="0" dirty="0">
                <a:solidFill>
                  <a:srgbClr val="121212"/>
                </a:solidFill>
                <a:effectLst/>
                <a:latin typeface="-apple-system"/>
              </a:rPr>
              <a:t>Hadoop</a:t>
            </a:r>
            <a:r>
              <a:rPr lang="zh-CN" altLang="en-US" b="0" i="0" dirty="0">
                <a:solidFill>
                  <a:srgbClr val="121212"/>
                </a:solidFill>
                <a:effectLst/>
                <a:latin typeface="-apple-system"/>
              </a:rPr>
              <a:t>打破世界纪录，成为最快排序</a:t>
            </a:r>
            <a:r>
              <a:rPr lang="en-US" altLang="zh-CN" b="0" i="0" dirty="0">
                <a:solidFill>
                  <a:srgbClr val="121212"/>
                </a:solidFill>
                <a:effectLst/>
                <a:latin typeface="-apple-system"/>
              </a:rPr>
              <a:t>1TB</a:t>
            </a:r>
            <a:r>
              <a:rPr lang="zh-CN" altLang="en-US" b="0" i="0" dirty="0">
                <a:solidFill>
                  <a:srgbClr val="121212"/>
                </a:solidFill>
                <a:effectLst/>
                <a:latin typeface="-apple-system"/>
              </a:rPr>
              <a:t>数据的系统，用时</a:t>
            </a:r>
            <a:r>
              <a:rPr lang="en-US" altLang="zh-CN" b="0" i="0" dirty="0">
                <a:solidFill>
                  <a:srgbClr val="121212"/>
                </a:solidFill>
                <a:effectLst/>
                <a:latin typeface="-apple-system"/>
              </a:rPr>
              <a:t>209</a:t>
            </a:r>
            <a:r>
              <a:rPr lang="zh-CN" altLang="en-US" b="0" i="0" dirty="0">
                <a:solidFill>
                  <a:srgbClr val="121212"/>
                </a:solidFill>
                <a:effectLst/>
                <a:latin typeface="-apple-system"/>
              </a:rPr>
              <a:t>秒。</a:t>
            </a:r>
          </a:p>
          <a:p>
            <a:pPr algn="l"/>
            <a:r>
              <a:rPr lang="zh-CN" altLang="en-US" b="0" i="0" dirty="0">
                <a:solidFill>
                  <a:srgbClr val="121212"/>
                </a:solidFill>
                <a:effectLst/>
                <a:latin typeface="-apple-system"/>
              </a:rPr>
              <a:t>此后，</a:t>
            </a:r>
            <a:r>
              <a:rPr lang="en-US" altLang="zh-CN" b="0" i="0" dirty="0">
                <a:solidFill>
                  <a:srgbClr val="121212"/>
                </a:solidFill>
                <a:effectLst/>
                <a:latin typeface="-apple-system"/>
              </a:rPr>
              <a:t>Hadoop</a:t>
            </a:r>
            <a:r>
              <a:rPr lang="zh-CN" altLang="en-US" b="0" i="0" dirty="0">
                <a:solidFill>
                  <a:srgbClr val="121212"/>
                </a:solidFill>
                <a:effectLst/>
                <a:latin typeface="-apple-system"/>
              </a:rPr>
              <a:t>便进入了高速发展期，直至现在。</a:t>
            </a:r>
          </a:p>
          <a:p>
            <a:endParaRPr lang="en-US" altLang="zh-CN" dirty="0"/>
          </a:p>
          <a:p>
            <a:r>
              <a:rPr lang="en-US" altLang="zh-CN" dirty="0"/>
              <a:t>2008</a:t>
            </a:r>
            <a:r>
              <a:rPr lang="zh-CN" altLang="en-US" dirty="0"/>
              <a:t>年，</a:t>
            </a:r>
            <a:r>
              <a:rPr lang="en-US" altLang="zh-CN" dirty="0"/>
              <a:t>Google App Engine</a:t>
            </a:r>
            <a:r>
              <a:rPr lang="zh-CN" altLang="en-US" dirty="0"/>
              <a:t>，</a:t>
            </a:r>
            <a:r>
              <a:rPr lang="en-US" altLang="zh-CN" dirty="0"/>
              <a:t>PaaS</a:t>
            </a:r>
          </a:p>
          <a:p>
            <a:pPr algn="l"/>
            <a:r>
              <a:rPr lang="en-US" altLang="zh-CN" b="0" i="0" dirty="0">
                <a:solidFill>
                  <a:srgbClr val="333333"/>
                </a:solidFill>
                <a:effectLst/>
                <a:latin typeface="arial" panose="020B0604020202020204" pitchFamily="34" charset="0"/>
              </a:rPr>
              <a:t>2008</a:t>
            </a:r>
            <a:r>
              <a:rPr lang="zh-CN" altLang="en-US" b="0" i="0" dirty="0">
                <a:solidFill>
                  <a:srgbClr val="333333"/>
                </a:solidFill>
                <a:effectLst/>
                <a:latin typeface="arial" panose="020B0604020202020204" pitchFamily="34" charset="0"/>
              </a:rPr>
              <a:t>年</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9</a:t>
            </a:r>
            <a:r>
              <a:rPr lang="zh-CN" altLang="en-US" b="0" i="0" dirty="0">
                <a:solidFill>
                  <a:srgbClr val="333333"/>
                </a:solidFill>
                <a:effectLst/>
                <a:latin typeface="arial" panose="020B0604020202020204" pitchFamily="34" charset="0"/>
              </a:rPr>
              <a:t>日国际报道</a:t>
            </a:r>
            <a:r>
              <a:rPr lang="en-US" altLang="zh-CN" b="0" i="0" dirty="0">
                <a:solidFill>
                  <a:srgbClr val="333333"/>
                </a:solidFill>
                <a:effectLst/>
                <a:latin typeface="arial" panose="020B0604020202020204" pitchFamily="34" charset="0"/>
              </a:rPr>
              <a:t>Google</a:t>
            </a:r>
            <a:r>
              <a:rPr lang="zh-CN" altLang="en-US" b="0" i="0" dirty="0">
                <a:solidFill>
                  <a:srgbClr val="333333"/>
                </a:solidFill>
                <a:effectLst/>
                <a:latin typeface="arial" panose="020B0604020202020204" pitchFamily="34" charset="0"/>
              </a:rPr>
              <a:t>周一晚间宣布推出一个</a:t>
            </a:r>
            <a:r>
              <a:rPr lang="en-US" altLang="zh-CN" b="0" i="0" dirty="0" err="1">
                <a:solidFill>
                  <a:srgbClr val="333333"/>
                </a:solidFill>
                <a:effectLst/>
                <a:latin typeface="arial" panose="020B0604020202020204" pitchFamily="34" charset="0"/>
              </a:rPr>
              <a:t>AppEngine</a:t>
            </a:r>
            <a:r>
              <a:rPr lang="zh-CN" altLang="en-US" b="0" i="0" dirty="0">
                <a:solidFill>
                  <a:srgbClr val="333333"/>
                </a:solidFill>
                <a:effectLst/>
                <a:latin typeface="arial" panose="020B0604020202020204" pitchFamily="34" charset="0"/>
              </a:rPr>
              <a:t>服务，希望借此吸引软件开发人员与企业。</a:t>
            </a:r>
          </a:p>
          <a:p>
            <a:pPr algn="l"/>
            <a:r>
              <a:rPr lang="zh-CN" altLang="en-US" b="0" i="0" dirty="0">
                <a:solidFill>
                  <a:srgbClr val="333333"/>
                </a:solidFill>
                <a:effectLst/>
                <a:latin typeface="arial" panose="020B0604020202020204" pitchFamily="34" charset="0"/>
              </a:rPr>
              <a:t>其中包括</a:t>
            </a:r>
            <a:r>
              <a:rPr lang="en-US" altLang="zh-CN" b="0" i="0" u="none" strike="noStrike" dirty="0" err="1">
                <a:solidFill>
                  <a:srgbClr val="136EC2"/>
                </a:solidFill>
                <a:effectLst/>
                <a:latin typeface="arial" panose="020B0604020202020204" pitchFamily="34" charset="0"/>
                <a:hlinkClick r:id="rId7"/>
              </a:rPr>
              <a:t>BigTable</a:t>
            </a:r>
            <a:r>
              <a:rPr lang="zh-CN" altLang="en-US" b="0" i="0" dirty="0">
                <a:solidFill>
                  <a:srgbClr val="333333"/>
                </a:solidFill>
                <a:effectLst/>
                <a:latin typeface="arial" panose="020B0604020202020204" pitchFamily="34" charset="0"/>
              </a:rPr>
              <a:t>的资料存储处理服务，以及登入认证服务，以及可让系统处理通讯的</a:t>
            </a:r>
            <a:r>
              <a:rPr lang="en-US" altLang="zh-CN" b="0" i="0" dirty="0">
                <a:solidFill>
                  <a:srgbClr val="333333"/>
                </a:solidFill>
                <a:effectLst/>
                <a:latin typeface="arial" panose="020B0604020202020204" pitchFamily="34" charset="0"/>
              </a:rPr>
              <a:t>e-mail</a:t>
            </a:r>
            <a:r>
              <a:rPr lang="zh-CN" altLang="en-US" b="0" i="0" dirty="0">
                <a:solidFill>
                  <a:srgbClr val="333333"/>
                </a:solidFill>
                <a:effectLst/>
                <a:latin typeface="arial" panose="020B0604020202020204" pitchFamily="34" charset="0"/>
              </a:rPr>
              <a:t>服务。</a:t>
            </a:r>
          </a:p>
          <a:p>
            <a:endParaRPr lang="en-US" altLang="zh-CN" dirty="0"/>
          </a:p>
          <a:p>
            <a:r>
              <a:rPr lang="en-US" altLang="zh-CN" b="0" i="0" dirty="0">
                <a:solidFill>
                  <a:srgbClr val="333333"/>
                </a:solidFill>
                <a:effectLst/>
                <a:latin typeface="-apple-system"/>
              </a:rPr>
              <a:t>2009</a:t>
            </a:r>
            <a:r>
              <a:rPr lang="zh-CN" altLang="en-US" b="0" i="0" dirty="0">
                <a:solidFill>
                  <a:srgbClr val="333333"/>
                </a:solidFill>
                <a:effectLst/>
                <a:latin typeface="-apple-system"/>
              </a:rPr>
              <a:t>年 </a:t>
            </a:r>
            <a:r>
              <a:rPr lang="en-US" altLang="zh-CN" b="0" i="0" dirty="0">
                <a:solidFill>
                  <a:srgbClr val="333333"/>
                </a:solidFill>
                <a:effectLst/>
                <a:latin typeface="-apple-system"/>
              </a:rPr>
              <a:t>VMware</a:t>
            </a:r>
            <a:r>
              <a:rPr lang="zh-CN" altLang="en-US" b="0" i="0" dirty="0">
                <a:solidFill>
                  <a:srgbClr val="333333"/>
                </a:solidFill>
                <a:effectLst/>
                <a:latin typeface="-apple-system"/>
              </a:rPr>
              <a:t>、微软和思杰都发布了新的服务器虚拟化产品，对市场产生了显著影响。</a:t>
            </a:r>
            <a:endParaRPr lang="en-US" altLang="zh-CN" dirty="0"/>
          </a:p>
          <a:p>
            <a:r>
              <a:rPr lang="zh-CN" altLang="en-US" b="0" i="0" dirty="0">
                <a:solidFill>
                  <a:srgbClr val="333333"/>
                </a:solidFill>
                <a:effectLst/>
                <a:latin typeface="-apple-system"/>
              </a:rPr>
              <a:t>思杰在</a:t>
            </a:r>
            <a:r>
              <a:rPr lang="en-US" altLang="zh-CN" b="0" i="0" dirty="0">
                <a:solidFill>
                  <a:srgbClr val="333333"/>
                </a:solidFill>
                <a:effectLst/>
                <a:latin typeface="-apple-system"/>
              </a:rPr>
              <a:t>2009</a:t>
            </a:r>
            <a:r>
              <a:rPr lang="zh-CN" altLang="en-US" b="0" i="0" dirty="0">
                <a:solidFill>
                  <a:srgbClr val="333333"/>
                </a:solidFill>
                <a:effectLst/>
                <a:latin typeface="-apple-system"/>
              </a:rPr>
              <a:t>年</a:t>
            </a:r>
            <a:r>
              <a:rPr lang="en-US" altLang="zh-CN" b="0" i="0" dirty="0">
                <a:solidFill>
                  <a:srgbClr val="333333"/>
                </a:solidFill>
                <a:effectLst/>
                <a:latin typeface="-apple-system"/>
              </a:rPr>
              <a:t>10</a:t>
            </a:r>
            <a:r>
              <a:rPr lang="zh-CN" altLang="en-US" b="0" i="0" dirty="0">
                <a:solidFill>
                  <a:srgbClr val="333333"/>
                </a:solidFill>
                <a:effectLst/>
                <a:latin typeface="-apple-system"/>
              </a:rPr>
              <a:t>月开源</a:t>
            </a:r>
            <a:r>
              <a:rPr lang="en-US" altLang="zh-CN" b="0" i="0" dirty="0">
                <a:solidFill>
                  <a:srgbClr val="333333"/>
                </a:solidFill>
                <a:effectLst/>
                <a:latin typeface="-apple-system"/>
              </a:rPr>
              <a:t>Xen</a:t>
            </a:r>
            <a:r>
              <a:rPr lang="zh-CN" altLang="en-US" b="0" i="0" dirty="0">
                <a:solidFill>
                  <a:srgbClr val="333333"/>
                </a:solidFill>
                <a:effectLst/>
                <a:latin typeface="-apple-system"/>
              </a:rPr>
              <a:t>虚拟化平台</a:t>
            </a:r>
            <a:endParaRPr lang="en-US" altLang="zh-CN" b="0" i="0" dirty="0">
              <a:solidFill>
                <a:srgbClr val="333333"/>
              </a:solidFill>
              <a:effectLst/>
              <a:latin typeface="-apple-system"/>
            </a:endParaRPr>
          </a:p>
          <a:p>
            <a:endParaRPr lang="en-US" altLang="zh-CN" b="0" i="0" dirty="0">
              <a:solidFill>
                <a:srgbClr val="333333"/>
              </a:solidFill>
              <a:effectLst/>
              <a:latin typeface="-apple-system"/>
            </a:endParaRPr>
          </a:p>
          <a:p>
            <a:pPr algn="l"/>
            <a:r>
              <a:rPr lang="en-US" altLang="zh-CN" b="0" i="0" cap="all" dirty="0">
                <a:solidFill>
                  <a:srgbClr val="00A3DD"/>
                </a:solidFill>
                <a:effectLst/>
                <a:latin typeface="Helvetica" panose="020B0604020202020204" pitchFamily="34" charset="0"/>
              </a:rPr>
              <a:t>EARLY 1960S</a:t>
            </a:r>
          </a:p>
          <a:p>
            <a:pPr algn="l"/>
            <a:r>
              <a:rPr lang="en-US" altLang="zh-CN" b="0" dirty="0">
                <a:solidFill>
                  <a:srgbClr val="000000"/>
                </a:solidFill>
                <a:effectLst/>
                <a:latin typeface="HelveticaNeueLight"/>
              </a:rPr>
              <a:t>The computer scientist John McCarthy, come up with concept of timesharing, and enabling Organization to simultaneously use an expensive mainframe. This computing is described as a significant contribution to the development of the Internet, and a pioneer of Cloud computing.</a:t>
            </a:r>
          </a:p>
          <a:p>
            <a:pPr algn="l"/>
            <a:r>
              <a:rPr lang="en-US" altLang="zh-CN" b="0" i="0" cap="all" dirty="0">
                <a:solidFill>
                  <a:srgbClr val="00A3DD"/>
                </a:solidFill>
                <a:effectLst/>
                <a:latin typeface="Helvetica" panose="020B0604020202020204" pitchFamily="34" charset="0"/>
              </a:rPr>
              <a:t>IN 1969</a:t>
            </a:r>
          </a:p>
          <a:p>
            <a:pPr algn="l"/>
            <a:r>
              <a:rPr lang="en-US" altLang="zh-CN" b="0" dirty="0">
                <a:solidFill>
                  <a:srgbClr val="000000"/>
                </a:solidFill>
                <a:effectLst/>
                <a:latin typeface="HelveticaNeueLight"/>
              </a:rPr>
              <a:t>The idea of an “Intergalactic Computer Network” or “Galactic Network” (a computer networking concept similar to today’s Internet) was introduced by J.C.R. </a:t>
            </a:r>
            <a:r>
              <a:rPr lang="en-US" altLang="zh-CN" b="0" dirty="0" err="1">
                <a:solidFill>
                  <a:srgbClr val="000000"/>
                </a:solidFill>
                <a:effectLst/>
                <a:latin typeface="HelveticaNeueLight"/>
              </a:rPr>
              <a:t>Licklider</a:t>
            </a:r>
            <a:r>
              <a:rPr lang="en-US" altLang="zh-CN" b="0" dirty="0">
                <a:solidFill>
                  <a:srgbClr val="000000"/>
                </a:solidFill>
                <a:effectLst/>
                <a:latin typeface="HelveticaNeueLight"/>
              </a:rPr>
              <a:t>, who was responsible for enabling the development of ARPANET (Advanced Research Projects Agency Network). His vision was for everyone on the globe to be interconnected and being able to access programs and data at any site, from anywhere.</a:t>
            </a:r>
          </a:p>
          <a:p>
            <a:pPr algn="l"/>
            <a:r>
              <a:rPr lang="en-US" altLang="zh-CN" b="0" i="0" cap="all" dirty="0">
                <a:solidFill>
                  <a:srgbClr val="00A3DD"/>
                </a:solidFill>
                <a:effectLst/>
                <a:latin typeface="Helvetica" panose="020B0604020202020204" pitchFamily="34" charset="0"/>
              </a:rPr>
              <a:t>IN 1970</a:t>
            </a:r>
          </a:p>
          <a:p>
            <a:pPr algn="l"/>
            <a:r>
              <a:rPr lang="en-US" altLang="zh-CN" b="0" dirty="0">
                <a:solidFill>
                  <a:srgbClr val="000000"/>
                </a:solidFill>
                <a:effectLst/>
                <a:latin typeface="HelveticaNeueLight"/>
              </a:rPr>
              <a:t>Using virtualization software like VMware. It become possible to run more than one Operating System simultaneously in an isolated environment. It was possible to run a completely different Computer (virtual machine) inside a different Operating System.</a:t>
            </a:r>
          </a:p>
          <a:p>
            <a:pPr algn="l"/>
            <a:r>
              <a:rPr lang="en-US" altLang="zh-CN" b="0" i="0" cap="all" dirty="0">
                <a:solidFill>
                  <a:srgbClr val="00A3DD"/>
                </a:solidFill>
                <a:effectLst/>
                <a:latin typeface="Helvetica" panose="020B0604020202020204" pitchFamily="34" charset="0"/>
              </a:rPr>
              <a:t>IN 1997</a:t>
            </a:r>
          </a:p>
          <a:p>
            <a:pPr algn="l"/>
            <a:r>
              <a:rPr lang="en-US" altLang="zh-CN" b="0" dirty="0">
                <a:solidFill>
                  <a:srgbClr val="000000"/>
                </a:solidFill>
                <a:effectLst/>
                <a:latin typeface="HelveticaNeueLight"/>
              </a:rPr>
              <a:t>The first known definition of the term “Cloud Computing” seems to be by Prof. Ramnath </a:t>
            </a:r>
            <a:r>
              <a:rPr lang="en-US" altLang="zh-CN" b="0" dirty="0" err="1">
                <a:solidFill>
                  <a:srgbClr val="000000"/>
                </a:solidFill>
                <a:effectLst/>
                <a:latin typeface="HelveticaNeueLight"/>
              </a:rPr>
              <a:t>Chellappa</a:t>
            </a:r>
            <a:r>
              <a:rPr lang="en-US" altLang="zh-CN" b="0" dirty="0">
                <a:solidFill>
                  <a:srgbClr val="000000"/>
                </a:solidFill>
                <a:effectLst/>
                <a:latin typeface="HelveticaNeueLight"/>
              </a:rPr>
              <a:t> in Dallas in 1997 – “A computing paradigm where the boundaries of computing will be determined by economic rationale rather than technical limits alone.”</a:t>
            </a:r>
          </a:p>
          <a:p>
            <a:pPr algn="l"/>
            <a:r>
              <a:rPr lang="en-US" altLang="zh-CN" b="0" i="0" cap="all" dirty="0">
                <a:solidFill>
                  <a:srgbClr val="00A3DD"/>
                </a:solidFill>
                <a:effectLst/>
                <a:latin typeface="Helvetica" panose="020B0604020202020204" pitchFamily="34" charset="0"/>
              </a:rPr>
              <a:t>IN 1999</a:t>
            </a:r>
          </a:p>
          <a:p>
            <a:pPr algn="l"/>
            <a:r>
              <a:rPr lang="en-US" altLang="zh-CN" b="0" dirty="0">
                <a:solidFill>
                  <a:srgbClr val="000000"/>
                </a:solidFill>
                <a:effectLst/>
                <a:latin typeface="HelveticaNeueLight"/>
              </a:rPr>
              <a:t>The arrival of Salesforce.com in 1999 pioneered the concept of delivering enterprise applications via simple website. The services firm covered the way for both specialist and mainstream software firms to deliver applications over the Internet.</a:t>
            </a:r>
          </a:p>
          <a:p>
            <a:pPr algn="l"/>
            <a:r>
              <a:rPr lang="en-US" altLang="zh-CN" b="0" i="0" cap="all" dirty="0">
                <a:solidFill>
                  <a:srgbClr val="00A3DD"/>
                </a:solidFill>
                <a:effectLst/>
                <a:latin typeface="Helvetica" panose="020B0604020202020204" pitchFamily="34" charset="0"/>
              </a:rPr>
              <a:t>IN 2003</a:t>
            </a:r>
          </a:p>
          <a:p>
            <a:pPr algn="l"/>
            <a:r>
              <a:rPr lang="en-US" altLang="zh-CN" b="0" dirty="0">
                <a:solidFill>
                  <a:srgbClr val="000000"/>
                </a:solidFill>
                <a:effectLst/>
                <a:latin typeface="HelveticaNeueLight"/>
              </a:rPr>
              <a:t>The first public release of Xen, which creates a Virtual Machine Monitor (VMM) also known as a hypervisor, a software system that allows the execution of multiple virtual guest operating systems simultaneously on a single machine.</a:t>
            </a:r>
          </a:p>
          <a:p>
            <a:pPr algn="l"/>
            <a:r>
              <a:rPr lang="en-US" altLang="zh-CN" b="0" i="0" cap="all" dirty="0">
                <a:solidFill>
                  <a:srgbClr val="00A3DD"/>
                </a:solidFill>
                <a:effectLst/>
                <a:latin typeface="Helvetica" panose="020B0604020202020204" pitchFamily="34" charset="0"/>
              </a:rPr>
              <a:t>IN 2006</a:t>
            </a:r>
          </a:p>
          <a:p>
            <a:pPr algn="l"/>
            <a:r>
              <a:rPr lang="en-US" altLang="zh-CN" b="0" dirty="0">
                <a:solidFill>
                  <a:srgbClr val="000000"/>
                </a:solidFill>
                <a:effectLst/>
                <a:latin typeface="HelveticaNeueLight"/>
              </a:rPr>
              <a:t>In 2006, Amazon expanded its cloud services. First was its Elastic Compute cloud (EC2), which allowed people to access computers and run their own applications on them, all on the cloud. Then they brought out Simple Storage Service (S3). This introduced the pay-as-you-go model to both users and the industry as a whole, and it has basically become standard practice now.</a:t>
            </a:r>
          </a:p>
          <a:p>
            <a:pPr algn="l"/>
            <a:r>
              <a:rPr lang="en-US" altLang="zh-CN" b="0" i="0" cap="all" dirty="0">
                <a:solidFill>
                  <a:srgbClr val="00A3DD"/>
                </a:solidFill>
                <a:effectLst/>
                <a:latin typeface="Helvetica" panose="020B0604020202020204" pitchFamily="34" charset="0"/>
              </a:rPr>
              <a:t>IN 2013</a:t>
            </a:r>
          </a:p>
          <a:p>
            <a:pPr algn="l"/>
            <a:r>
              <a:rPr lang="en-US" altLang="zh-CN" b="0" dirty="0">
                <a:solidFill>
                  <a:srgbClr val="000000"/>
                </a:solidFill>
                <a:effectLst/>
                <a:latin typeface="HelveticaNeueLight"/>
              </a:rPr>
              <a:t>The Worldwide Public Cloud Services Market </a:t>
            </a:r>
            <a:r>
              <a:rPr lang="en-US" altLang="zh-CN" b="0" dirty="0" err="1">
                <a:solidFill>
                  <a:srgbClr val="000000"/>
                </a:solidFill>
                <a:effectLst/>
                <a:latin typeface="HelveticaNeueLight"/>
              </a:rPr>
              <a:t>totalled</a:t>
            </a:r>
            <a:r>
              <a:rPr lang="en-US" altLang="zh-CN" b="0" dirty="0">
                <a:solidFill>
                  <a:srgbClr val="000000"/>
                </a:solidFill>
                <a:effectLst/>
                <a:latin typeface="HelveticaNeueLight"/>
              </a:rPr>
              <a:t> £78bn, up 18.5 per cent on 2012, with IaaS (infrastructure-as-a-service) the fastest growing market service.</a:t>
            </a:r>
          </a:p>
          <a:p>
            <a:pPr algn="l"/>
            <a:r>
              <a:rPr lang="en-US" altLang="zh-CN" b="0" i="0" cap="all" dirty="0">
                <a:solidFill>
                  <a:srgbClr val="00A3DD"/>
                </a:solidFill>
                <a:effectLst/>
                <a:latin typeface="Helvetica" panose="020B0604020202020204" pitchFamily="34" charset="0"/>
              </a:rPr>
              <a:t>IN 2014</a:t>
            </a:r>
          </a:p>
          <a:p>
            <a:pPr algn="l"/>
            <a:r>
              <a:rPr lang="en-US" altLang="zh-CN" b="0" dirty="0">
                <a:solidFill>
                  <a:srgbClr val="000000"/>
                </a:solidFill>
                <a:effectLst/>
                <a:latin typeface="HelveticaNeueLight"/>
              </a:rPr>
              <a:t>In 2014, global business spending for infrastructure and services related to the cloud will reach an estimated £103.8bn, up 20% from the amount spent in 2013 (Constellation Research).</a:t>
            </a:r>
          </a:p>
          <a:p>
            <a:pPr algn="l"/>
            <a:r>
              <a:rPr lang="en-US" altLang="zh-CN" b="1" dirty="0">
                <a:solidFill>
                  <a:srgbClr val="3F5364"/>
                </a:solidFill>
                <a:effectLst/>
                <a:latin typeface="open sans"/>
              </a:rPr>
              <a:t>Vision of Cloud Computing</a:t>
            </a:r>
          </a:p>
          <a:p>
            <a:pPr algn="l"/>
            <a:r>
              <a:rPr lang="en-US" altLang="zh-CN" b="0" dirty="0">
                <a:solidFill>
                  <a:srgbClr val="000000"/>
                </a:solidFill>
                <a:effectLst/>
                <a:latin typeface="HelveticaNeueLight"/>
              </a:rPr>
              <a:t>We have seen how far Cloud computing has progressed in the short time since its initiation. Now lets have a look on what may become of Cloud computing technology in the future.</a:t>
            </a:r>
          </a:p>
          <a:p>
            <a:pPr algn="l"/>
            <a:br>
              <a:rPr lang="en-US" altLang="zh-CN" b="0" dirty="0">
                <a:solidFill>
                  <a:srgbClr val="000000"/>
                </a:solidFill>
                <a:effectLst/>
                <a:latin typeface="HelveticaNeueLight"/>
              </a:rPr>
            </a:br>
            <a:r>
              <a:rPr lang="en-US" altLang="zh-CN" b="0" dirty="0">
                <a:solidFill>
                  <a:srgbClr val="000000"/>
                </a:solidFill>
                <a:effectLst/>
                <a:latin typeface="HelveticaNeueLight"/>
              </a:rPr>
              <a:t>Following are few forecasts of what we might expect in the coming future of Cloud computing:</a:t>
            </a:r>
          </a:p>
          <a:p>
            <a:pPr algn="l">
              <a:buFont typeface="Arial" panose="020B0604020202020204" pitchFamily="34" charset="0"/>
              <a:buChar char="§"/>
            </a:pPr>
            <a:r>
              <a:rPr lang="en-US" altLang="zh-CN" b="0" i="0" dirty="0">
                <a:solidFill>
                  <a:srgbClr val="000000"/>
                </a:solidFill>
                <a:effectLst/>
                <a:latin typeface="open sans"/>
              </a:rPr>
              <a:t>Cloud computing will become even more prominent in the coming years with rapid, continued growth of major global cloud data </a:t>
            </a:r>
            <a:r>
              <a:rPr lang="en-US" altLang="zh-CN" b="0" i="0" dirty="0" err="1">
                <a:solidFill>
                  <a:srgbClr val="000000"/>
                </a:solidFill>
                <a:effectLst/>
                <a:latin typeface="open sans"/>
              </a:rPr>
              <a:t>centres</a:t>
            </a:r>
            <a:r>
              <a:rPr lang="en-US" altLang="zh-CN" b="0" i="0" dirty="0">
                <a:solidFill>
                  <a:srgbClr val="000000"/>
                </a:solidFill>
                <a:effectLst/>
                <a:latin typeface="open sans"/>
              </a:rPr>
              <a:t>.</a:t>
            </a:r>
          </a:p>
          <a:p>
            <a:pPr algn="l">
              <a:buFont typeface="Arial" panose="020B0604020202020204" pitchFamily="34" charset="0"/>
              <a:buChar char="§"/>
            </a:pPr>
            <a:r>
              <a:rPr lang="en-US" altLang="zh-CN" b="0" i="0" dirty="0">
                <a:solidFill>
                  <a:srgbClr val="000000"/>
                </a:solidFill>
                <a:effectLst/>
                <a:latin typeface="open sans"/>
              </a:rPr>
              <a:t>50% of all IT will be in the cloud within the next 5 – 10 years.</a:t>
            </a:r>
          </a:p>
          <a:p>
            <a:pPr algn="l">
              <a:buFont typeface="Arial" panose="020B0604020202020204" pitchFamily="34" charset="0"/>
              <a:buChar char="§"/>
            </a:pPr>
            <a:r>
              <a:rPr lang="en-US" altLang="zh-CN" b="0" i="0" dirty="0">
                <a:solidFill>
                  <a:srgbClr val="000000"/>
                </a:solidFill>
                <a:effectLst/>
                <a:latin typeface="open sans"/>
              </a:rPr>
              <a:t>There will be a greater use of cloud technology as a whole across emerging markets such as in the BRIC countries (Brazil, Russia, India and China) as they continue to develop and progress. The uptake will be particularly evident in Asia where there is already a trend to stay on the edge of the latest technology.</a:t>
            </a:r>
          </a:p>
          <a:p>
            <a:pPr algn="l">
              <a:buFont typeface="Arial" panose="020B0604020202020204" pitchFamily="34" charset="0"/>
              <a:buChar char="§"/>
            </a:pPr>
            <a:r>
              <a:rPr lang="en-US" altLang="zh-CN" b="0" i="0" dirty="0">
                <a:solidFill>
                  <a:srgbClr val="000000"/>
                </a:solidFill>
                <a:effectLst/>
                <a:latin typeface="open sans"/>
              </a:rPr>
              <a:t>Data for companies and personal use will be available everywhere in standardized formats, allowing us to easily consume and interact with one another at an even greater level.</a:t>
            </a:r>
          </a:p>
          <a:p>
            <a:pPr algn="l">
              <a:buFont typeface="Arial" panose="020B0604020202020204" pitchFamily="34" charset="0"/>
              <a:buChar char="§"/>
            </a:pPr>
            <a:r>
              <a:rPr lang="en-US" altLang="zh-CN" b="0" i="0" dirty="0">
                <a:solidFill>
                  <a:srgbClr val="000000"/>
                </a:solidFill>
                <a:effectLst/>
                <a:latin typeface="open sans"/>
              </a:rPr>
              <a:t>The security and reliability of cloud computing will continue to evolve, ensuring that data will be even more secure with numerous techniques employed.</a:t>
            </a:r>
          </a:p>
          <a:p>
            <a:pPr algn="l">
              <a:buFont typeface="Arial" panose="020B0604020202020204" pitchFamily="34" charset="0"/>
              <a:buChar char="§"/>
            </a:pPr>
            <a:r>
              <a:rPr lang="en-US" altLang="zh-CN" b="0" i="0" dirty="0">
                <a:solidFill>
                  <a:srgbClr val="000000"/>
                </a:solidFill>
                <a:effectLst/>
                <a:latin typeface="open sans"/>
              </a:rPr>
              <a:t>We will not even consider ‘cloud’ as the key technology, instead we will focus on the services and applications that it enables.</a:t>
            </a:r>
          </a:p>
          <a:p>
            <a:pPr algn="l">
              <a:buFont typeface="Arial" panose="020B0604020202020204" pitchFamily="34" charset="0"/>
              <a:buChar char="§"/>
            </a:pPr>
            <a:r>
              <a:rPr lang="en-US" altLang="zh-CN" b="0" i="0" dirty="0">
                <a:solidFill>
                  <a:srgbClr val="000000"/>
                </a:solidFill>
                <a:effectLst/>
                <a:latin typeface="open sans"/>
              </a:rPr>
              <a:t>Combining cloud technology with the Internet of Things (IOT), Wearables and Bring Your Own Device (BYOD) will become the norm in personal and working lives, so much so that the presence of cloud technology as an enabler will be overlooked. An estimated 50% of </a:t>
            </a:r>
            <a:r>
              <a:rPr lang="en-US" altLang="zh-CN" b="0" i="0" dirty="0" err="1">
                <a:solidFill>
                  <a:srgbClr val="000000"/>
                </a:solidFill>
                <a:effectLst/>
                <a:latin typeface="open sans"/>
              </a:rPr>
              <a:t>organisations</a:t>
            </a:r>
            <a:r>
              <a:rPr lang="en-US" altLang="zh-CN" b="0" i="0" dirty="0">
                <a:solidFill>
                  <a:srgbClr val="000000"/>
                </a:solidFill>
                <a:effectLst/>
                <a:latin typeface="open sans"/>
              </a:rPr>
              <a:t> will require employees to use their own devices by 2017.</a:t>
            </a:r>
          </a:p>
          <a:p>
            <a:pPr algn="l">
              <a:buFont typeface="Arial" panose="020B0604020202020204" pitchFamily="34" charset="0"/>
              <a:buChar char="§"/>
            </a:pPr>
            <a:r>
              <a:rPr lang="en-US" altLang="zh-CN" b="0" i="0" dirty="0">
                <a:solidFill>
                  <a:srgbClr val="000000"/>
                </a:solidFill>
                <a:effectLst/>
                <a:latin typeface="open sans"/>
              </a:rPr>
              <a:t>The total global cloud computing spend will reach $241 Billion in 2020.</a:t>
            </a:r>
          </a:p>
          <a:p>
            <a:pPr algn="l"/>
            <a:r>
              <a:rPr lang="en-US" altLang="zh-CN" b="0" dirty="0">
                <a:solidFill>
                  <a:srgbClr val="000000"/>
                </a:solidFill>
                <a:effectLst/>
                <a:latin typeface="HelveticaNeueLight"/>
              </a:rPr>
              <a:t>The future of the cloud is far from certain. The rapid pace at which technology has changed in the last 5 years makes the next 5 near impossible to predict. However it must be said that ultimately the cloud is growing exponentially and will continue to do so for some time to come.</a:t>
            </a:r>
          </a:p>
          <a:p>
            <a:endParaRPr lang="en-US" altLang="zh-CN" b="0" i="0" dirty="0">
              <a:solidFill>
                <a:srgbClr val="333333"/>
              </a:solidFill>
              <a:effectLst/>
              <a:latin typeface="-apple-system"/>
            </a:endParaRPr>
          </a:p>
          <a:p>
            <a:endParaRPr lang="zh-CN" altLang="en-US" dirty="0"/>
          </a:p>
        </p:txBody>
      </p:sp>
    </p:spTree>
    <p:extLst>
      <p:ext uri="{BB962C8B-B14F-4D97-AF65-F5344CB8AC3E}">
        <p14:creationId xmlns:p14="http://schemas.microsoft.com/office/powerpoint/2010/main" val="2796219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197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9350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3E3E3E"/>
                </a:solidFill>
                <a:effectLst/>
                <a:latin typeface="Helvetica Neue"/>
              </a:rPr>
              <a:t>上世纪</a:t>
            </a:r>
            <a:r>
              <a:rPr lang="en-US" altLang="zh-CN" b="1" i="0" dirty="0">
                <a:solidFill>
                  <a:srgbClr val="3E3E3E"/>
                </a:solidFill>
                <a:effectLst/>
                <a:latin typeface="Helvetica Neue"/>
              </a:rPr>
              <a:t>50</a:t>
            </a:r>
            <a:r>
              <a:rPr lang="zh-CN" altLang="en-US" b="1" i="0" dirty="0">
                <a:solidFill>
                  <a:srgbClr val="3E3E3E"/>
                </a:solidFill>
                <a:effectLst/>
                <a:latin typeface="Helvetica Neue"/>
              </a:rPr>
              <a:t>年代　　大型机与分时</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在这个十年，“云”这个词仍指飘浮在大气中的一团看得见的冷凝水蒸汽。大型机和分时技术诞生，引入了共享集中式计算资源这个概念。</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3</a:t>
            </a:fld>
            <a:endParaRPr lang="zh-CN" altLang="en-US" noProof="0"/>
          </a:p>
        </p:txBody>
      </p:sp>
    </p:spTree>
    <p:extLst>
      <p:ext uri="{BB962C8B-B14F-4D97-AF65-F5344CB8AC3E}">
        <p14:creationId xmlns:p14="http://schemas.microsoft.com/office/powerpoint/2010/main" val="1798148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加互动，那些业务用到智能技术？？？？</a:t>
            </a:r>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30</a:t>
            </a:fld>
            <a:endParaRPr lang="zh-CN" altLang="en-US"/>
          </a:p>
        </p:txBody>
      </p:sp>
    </p:spTree>
    <p:extLst>
      <p:ext uri="{BB962C8B-B14F-4D97-AF65-F5344CB8AC3E}">
        <p14:creationId xmlns:p14="http://schemas.microsoft.com/office/powerpoint/2010/main" val="2102725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31</a:t>
            </a:fld>
            <a:endParaRPr lang="zh-CN" altLang="en-US"/>
          </a:p>
        </p:txBody>
      </p:sp>
    </p:spTree>
    <p:extLst>
      <p:ext uri="{BB962C8B-B14F-4D97-AF65-F5344CB8AC3E}">
        <p14:creationId xmlns:p14="http://schemas.microsoft.com/office/powerpoint/2010/main" val="1693274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32</a:t>
            </a:fld>
            <a:endParaRPr lang="zh-CN" altLang="en-US"/>
          </a:p>
        </p:txBody>
      </p:sp>
    </p:spTree>
    <p:extLst>
      <p:ext uri="{BB962C8B-B14F-4D97-AF65-F5344CB8AC3E}">
        <p14:creationId xmlns:p14="http://schemas.microsoft.com/office/powerpoint/2010/main" val="107873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1969</a:t>
            </a:r>
            <a:r>
              <a:rPr lang="zh-CN" altLang="en-US" b="1" i="0" dirty="0">
                <a:solidFill>
                  <a:srgbClr val="3E3E3E"/>
                </a:solidFill>
                <a:effectLst/>
                <a:latin typeface="Helvetica Neue"/>
              </a:rPr>
              <a:t>年　　阿帕网（</a:t>
            </a:r>
            <a:r>
              <a:rPr lang="en-US" altLang="zh-CN" b="1" i="0" dirty="0">
                <a:solidFill>
                  <a:srgbClr val="3E3E3E"/>
                </a:solidFill>
                <a:effectLst/>
                <a:latin typeface="Helvetica Neue"/>
              </a:rPr>
              <a:t>ARPANET</a:t>
            </a:r>
            <a:r>
              <a:rPr lang="zh-CN" altLang="en-US" b="1" i="0" dirty="0">
                <a:solidFill>
                  <a:srgbClr val="3E3E3E"/>
                </a:solidFill>
                <a:effectLst/>
                <a:latin typeface="Helvetica Neue"/>
              </a:rPr>
              <a:t>）</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阿帕网（</a:t>
            </a:r>
            <a:r>
              <a:rPr lang="en-US" altLang="zh-CN" b="0" i="0" dirty="0">
                <a:solidFill>
                  <a:srgbClr val="3E3E3E"/>
                </a:solidFill>
                <a:effectLst/>
                <a:latin typeface="Helvetica Neue"/>
              </a:rPr>
              <a:t>ARPANET</a:t>
            </a:r>
            <a:r>
              <a:rPr lang="zh-CN" altLang="en-US" b="0" i="0" dirty="0">
                <a:solidFill>
                  <a:srgbClr val="3E3E3E"/>
                </a:solidFill>
                <a:effectLst/>
                <a:latin typeface="Helvetica Neue"/>
              </a:rPr>
              <a:t>）的第一个实用原型问世，它通过如今名为互联网的网络系统将四台地理上分散的计算机互联起来。</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4</a:t>
            </a:fld>
            <a:endParaRPr lang="zh-CN" altLang="en-US" noProof="0"/>
          </a:p>
        </p:txBody>
      </p:sp>
    </p:spTree>
    <p:extLst>
      <p:ext uri="{BB962C8B-B14F-4D97-AF65-F5344CB8AC3E}">
        <p14:creationId xmlns:p14="http://schemas.microsoft.com/office/powerpoint/2010/main" val="161746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E3E3E"/>
              </a:solidFill>
              <a:effectLst/>
              <a:latin typeface="Helvetica Neue"/>
            </a:endParaRPr>
          </a:p>
          <a:p>
            <a:pPr algn="l"/>
            <a:r>
              <a:rPr lang="zh-CN" altLang="en-US" b="1" i="0" dirty="0">
                <a:solidFill>
                  <a:srgbClr val="3E3E3E"/>
                </a:solidFill>
                <a:effectLst/>
                <a:latin typeface="Helvetica Neue"/>
              </a:rPr>
              <a:t>上世纪</a:t>
            </a:r>
            <a:r>
              <a:rPr lang="en-US" altLang="zh-CN" b="1" i="0" dirty="0">
                <a:solidFill>
                  <a:srgbClr val="3E3E3E"/>
                </a:solidFill>
                <a:effectLst/>
                <a:latin typeface="Helvetica Neue"/>
              </a:rPr>
              <a:t>70</a:t>
            </a:r>
            <a:r>
              <a:rPr lang="zh-CN" altLang="en-US" b="1" i="0" dirty="0">
                <a:solidFill>
                  <a:srgbClr val="3E3E3E"/>
                </a:solidFill>
                <a:effectLst/>
                <a:latin typeface="Helvetica Neue"/>
              </a:rPr>
              <a:t>年代末期　　客户机</a:t>
            </a:r>
            <a:r>
              <a:rPr lang="en-US" altLang="zh-CN" b="1" i="0" dirty="0">
                <a:solidFill>
                  <a:srgbClr val="3E3E3E"/>
                </a:solidFill>
                <a:effectLst/>
                <a:latin typeface="Helvetica Neue"/>
              </a:rPr>
              <a:t>/</a:t>
            </a:r>
            <a:r>
              <a:rPr lang="zh-CN" altLang="en-US" b="1" i="0" dirty="0">
                <a:solidFill>
                  <a:srgbClr val="3E3E3E"/>
                </a:solidFill>
                <a:effectLst/>
                <a:latin typeface="Helvetica Neue"/>
              </a:rPr>
              <a:t>服务器</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“客户机</a:t>
            </a:r>
            <a:r>
              <a:rPr lang="en-US" altLang="zh-CN" b="0" i="0" dirty="0">
                <a:solidFill>
                  <a:srgbClr val="3E3E3E"/>
                </a:solidFill>
                <a:effectLst/>
                <a:latin typeface="Helvetica Neue"/>
              </a:rPr>
              <a:t>/</a:t>
            </a:r>
            <a:r>
              <a:rPr lang="zh-CN" altLang="en-US" b="0" i="0" dirty="0">
                <a:solidFill>
                  <a:srgbClr val="3E3E3E"/>
                </a:solidFill>
                <a:effectLst/>
                <a:latin typeface="Helvetica Neue"/>
              </a:rPr>
              <a:t>服务器”这个术语开始得到使用，定义了这种计算模式：客户机通过局域网，访问来自中央服务器的数据和应用程序。</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5</a:t>
            </a:fld>
            <a:endParaRPr lang="zh-CN" altLang="en-US" noProof="0"/>
          </a:p>
        </p:txBody>
      </p:sp>
    </p:spTree>
    <p:extLst>
      <p:ext uri="{BB962C8B-B14F-4D97-AF65-F5344CB8AC3E}">
        <p14:creationId xmlns:p14="http://schemas.microsoft.com/office/powerpoint/2010/main" val="290002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1995</a:t>
            </a:r>
            <a:r>
              <a:rPr lang="zh-CN" altLang="en-US" b="1" i="0" dirty="0">
                <a:solidFill>
                  <a:srgbClr val="3E3E3E"/>
                </a:solidFill>
                <a:effectLst/>
                <a:latin typeface="Helvetica Neue"/>
              </a:rPr>
              <a:t>年　云图形</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云图形开始出现在网络图中，代表任何太过复杂、非技术人员无法明白的系统。</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6</a:t>
            </a:fld>
            <a:endParaRPr lang="zh-CN" altLang="en-US" noProof="0"/>
          </a:p>
        </p:txBody>
      </p:sp>
    </p:spTree>
    <p:extLst>
      <p:ext uri="{BB962C8B-B14F-4D97-AF65-F5344CB8AC3E}">
        <p14:creationId xmlns:p14="http://schemas.microsoft.com/office/powerpoint/2010/main" val="42360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1999</a:t>
            </a:r>
            <a:r>
              <a:rPr lang="zh-CN" altLang="en-US" b="1" i="0" dirty="0">
                <a:solidFill>
                  <a:srgbClr val="3E3E3E"/>
                </a:solidFill>
                <a:effectLst/>
                <a:latin typeface="Helvetica Neue"/>
              </a:rPr>
              <a:t>年　　</a:t>
            </a:r>
            <a:r>
              <a:rPr lang="en-US" altLang="zh-CN" b="1" i="0" dirty="0">
                <a:solidFill>
                  <a:srgbClr val="3E3E3E"/>
                </a:solidFill>
                <a:effectLst/>
                <a:latin typeface="Helvetica Neue"/>
              </a:rPr>
              <a:t>Salesforce.com</a:t>
            </a:r>
            <a:endParaRPr lang="zh-CN" altLang="en-US" b="0" i="0" dirty="0">
              <a:solidFill>
                <a:srgbClr val="3E3E3E"/>
              </a:solidFill>
              <a:effectLst/>
              <a:latin typeface="Helvetica Neue"/>
            </a:endParaRPr>
          </a:p>
          <a:p>
            <a:pPr algn="l"/>
            <a:r>
              <a:rPr lang="en-US" altLang="zh-CN" b="0" i="0" dirty="0">
                <a:solidFill>
                  <a:srgbClr val="3E3E3E"/>
                </a:solidFill>
                <a:effectLst/>
                <a:latin typeface="Helvetica Neue"/>
              </a:rPr>
              <a:t>Salesforce.com</a:t>
            </a:r>
            <a:r>
              <a:rPr lang="zh-CN" altLang="en-US" b="0" i="0" dirty="0">
                <a:solidFill>
                  <a:srgbClr val="3E3E3E"/>
                </a:solidFill>
                <a:effectLst/>
                <a:latin typeface="Helvetica Neue"/>
              </a:rPr>
              <a:t>成立，成为第一家通过网站提供企业应用程序的公司。</a:t>
            </a:r>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7</a:t>
            </a:fld>
            <a:endParaRPr lang="zh-CN" altLang="en-US" noProof="0"/>
          </a:p>
        </p:txBody>
      </p:sp>
    </p:spTree>
    <p:extLst>
      <p:ext uri="{BB962C8B-B14F-4D97-AF65-F5344CB8AC3E}">
        <p14:creationId xmlns:p14="http://schemas.microsoft.com/office/powerpoint/2010/main" val="33522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1999</a:t>
            </a:r>
            <a:r>
              <a:rPr lang="zh-CN" altLang="en-US" b="1" i="0" dirty="0">
                <a:solidFill>
                  <a:srgbClr val="3E3E3E"/>
                </a:solidFill>
                <a:effectLst/>
                <a:latin typeface="Helvetica Neue"/>
              </a:rPr>
              <a:t>年　　谷歌</a:t>
            </a:r>
            <a:endParaRPr lang="zh-CN" altLang="en-US" b="0" i="0" dirty="0">
              <a:solidFill>
                <a:srgbClr val="3E3E3E"/>
              </a:solidFill>
              <a:effectLst/>
              <a:latin typeface="Helvetica Neue"/>
            </a:endParaRPr>
          </a:p>
          <a:p>
            <a:pPr algn="l"/>
            <a:r>
              <a:rPr lang="zh-CN" altLang="en-US" b="0" i="0" dirty="0">
                <a:solidFill>
                  <a:srgbClr val="3E3E3E"/>
                </a:solidFill>
                <a:effectLst/>
                <a:latin typeface="Helvetica Neue"/>
              </a:rPr>
              <a:t>谷歌成立，这项新兴的搜索服务可以返回海量搜索结果。</a:t>
            </a:r>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8</a:t>
            </a:fld>
            <a:endParaRPr lang="zh-CN" altLang="en-US" noProof="0"/>
          </a:p>
        </p:txBody>
      </p:sp>
    </p:spTree>
    <p:extLst>
      <p:ext uri="{BB962C8B-B14F-4D97-AF65-F5344CB8AC3E}">
        <p14:creationId xmlns:p14="http://schemas.microsoft.com/office/powerpoint/2010/main" val="411004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E3E3E"/>
                </a:solidFill>
                <a:effectLst/>
                <a:latin typeface="Helvetica Neue"/>
              </a:rPr>
              <a:t>1999</a:t>
            </a:r>
            <a:r>
              <a:rPr lang="zh-CN" altLang="en-US" b="1" i="0" dirty="0">
                <a:solidFill>
                  <a:srgbClr val="3E3E3E"/>
                </a:solidFill>
                <a:effectLst/>
                <a:latin typeface="Helvetica Neue"/>
              </a:rPr>
              <a:t>年    </a:t>
            </a:r>
            <a:r>
              <a:rPr lang="en-US" altLang="zh-CN" b="1" i="0" dirty="0">
                <a:solidFill>
                  <a:srgbClr val="3E3E3E"/>
                </a:solidFill>
                <a:effectLst/>
                <a:latin typeface="Helvetica Neue"/>
              </a:rPr>
              <a:t>Netflix</a:t>
            </a:r>
            <a:endParaRPr lang="zh-CN" altLang="en-US" b="0" i="0" dirty="0">
              <a:solidFill>
                <a:srgbClr val="3E3E3E"/>
              </a:solidFill>
              <a:effectLst/>
              <a:latin typeface="Helvetica Neue"/>
            </a:endParaRPr>
          </a:p>
          <a:p>
            <a:pPr algn="l"/>
            <a:r>
              <a:rPr lang="en-US" altLang="zh-CN" b="0" i="0" dirty="0">
                <a:solidFill>
                  <a:srgbClr val="3E3E3E"/>
                </a:solidFill>
                <a:effectLst/>
                <a:latin typeface="Helvetica Neue"/>
              </a:rPr>
              <a:t>Netflix</a:t>
            </a:r>
            <a:r>
              <a:rPr lang="zh-CN" altLang="en-US" b="0" i="0" dirty="0">
                <a:solidFill>
                  <a:srgbClr val="3E3E3E"/>
                </a:solidFill>
                <a:effectLst/>
                <a:latin typeface="Helvetica Neue"/>
              </a:rPr>
              <a:t>成立，用小小的红色信封邮寄</a:t>
            </a:r>
            <a:r>
              <a:rPr lang="en-US" altLang="zh-CN" b="0" i="0" dirty="0">
                <a:solidFill>
                  <a:srgbClr val="3E3E3E"/>
                </a:solidFill>
                <a:effectLst/>
                <a:latin typeface="Helvetica Neue"/>
              </a:rPr>
              <a:t>DVD</a:t>
            </a:r>
            <a:r>
              <a:rPr lang="zh-CN" altLang="en-US" b="0" i="0" dirty="0">
                <a:solidFill>
                  <a:srgbClr val="3E3E3E"/>
                </a:solidFill>
                <a:effectLst/>
                <a:latin typeface="Helvetica Neue"/>
              </a:rPr>
              <a:t>，梦想未来能获得源源不断的收入。</a:t>
            </a:r>
            <a:r>
              <a:rPr lang="en-US" altLang="zh-CN" b="0" i="0" dirty="0">
                <a:solidFill>
                  <a:srgbClr val="3E3E3E"/>
                </a:solidFill>
                <a:effectLst/>
                <a:latin typeface="Helvetica Neue"/>
              </a:rPr>
              <a:t>2000</a:t>
            </a:r>
            <a:r>
              <a:rPr lang="zh-CN" altLang="en-US" b="0" i="0" dirty="0">
                <a:solidFill>
                  <a:srgbClr val="3E3E3E"/>
                </a:solidFill>
                <a:effectLst/>
                <a:latin typeface="Helvetica Neue"/>
              </a:rPr>
              <a:t>亿</a:t>
            </a:r>
          </a:p>
          <a:p>
            <a:endParaRPr lang="zh-CN" altLang="en-US" dirty="0"/>
          </a:p>
        </p:txBody>
      </p:sp>
      <p:sp>
        <p:nvSpPr>
          <p:cNvPr id="4" name="灯片编号占位符 3"/>
          <p:cNvSpPr>
            <a:spLocks noGrp="1"/>
          </p:cNvSpPr>
          <p:nvPr>
            <p:ph type="sldNum" sz="quarter" idx="5"/>
          </p:nvPr>
        </p:nvSpPr>
        <p:spPr/>
        <p:txBody>
          <a:bodyPr/>
          <a:lstStyle/>
          <a:p>
            <a:fld id="{BCD3AD45-4496-421F-901C-799CC59057D2}" type="slidenum">
              <a:rPr lang="en-US" altLang="zh-CN" noProof="0" smtClean="0"/>
              <a:pPr/>
              <a:t>9</a:t>
            </a:fld>
            <a:endParaRPr lang="zh-CN" altLang="en-US" noProof="0"/>
          </a:p>
        </p:txBody>
      </p:sp>
    </p:spTree>
    <p:extLst>
      <p:ext uri="{BB962C8B-B14F-4D97-AF65-F5344CB8AC3E}">
        <p14:creationId xmlns:p14="http://schemas.microsoft.com/office/powerpoint/2010/main" val="3938966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图片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a:xfrm>
            <a:off x="8932558" y="5870575"/>
            <a:ext cx="1600200" cy="377825"/>
          </a:xfrm>
        </p:spPr>
        <p:txBody>
          <a:bodyPr rtlCol="0"/>
          <a:lstStyle/>
          <a:p>
            <a:pPr rtl="0"/>
            <a:fld id="{EE5E95BD-07EC-43D4-B667-8EBCE65D8655}" type="datetime1">
              <a:rPr lang="zh-CN" altLang="en-US" noProof="0" smtClean="0"/>
              <a:t>2020/10/23</a:t>
            </a:fld>
            <a:endParaRPr lang="zh-CN" altLang="en-US" noProof="0"/>
          </a:p>
        </p:txBody>
      </p:sp>
      <p:sp>
        <p:nvSpPr>
          <p:cNvPr id="5" name="页脚占位符 4"/>
          <p:cNvSpPr>
            <a:spLocks noGrp="1"/>
          </p:cNvSpPr>
          <p:nvPr>
            <p:ph type="ftr" sz="quarter" idx="11"/>
          </p:nvPr>
        </p:nvSpPr>
        <p:spPr>
          <a:xfrm>
            <a:off x="3962399" y="5870575"/>
            <a:ext cx="4893958" cy="377825"/>
          </a:xfrm>
        </p:spPr>
        <p:txBody>
          <a:bodyPr rtlCol="0"/>
          <a:lstStyle/>
          <a:p>
            <a:pPr rtl="0"/>
            <a:endParaRPr lang="zh-CN" altLang="en-US" noProof="0"/>
          </a:p>
        </p:txBody>
      </p:sp>
      <p:sp>
        <p:nvSpPr>
          <p:cNvPr id="6" name="幻灯片编号占位符 5"/>
          <p:cNvSpPr>
            <a:spLocks noGrp="1"/>
          </p:cNvSpPr>
          <p:nvPr>
            <p:ph type="sldNum" sz="quarter" idx="12"/>
          </p:nvPr>
        </p:nvSpPr>
        <p:spPr>
          <a:xfrm>
            <a:off x="10608958" y="5870575"/>
            <a:ext cx="551167" cy="377825"/>
          </a:xfrm>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7437D2C4-0BE4-4223-AF94-1D74C0106AB2}" type="datetime1">
              <a:rPr lang="zh-CN" altLang="en-US" noProof="0" smtClean="0"/>
              <a:t>2020/10/23</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文字">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686B4AE2-9E0C-4B63-99E7-57C1BA294778}"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CN" altLang="en-US" noProof="0"/>
              <a:t>单击此处编辑母版标题样式</a:t>
            </a:r>
            <a:endParaRPr lang="zh-CN" altLang="en-US" noProof="0" dirty="0"/>
          </a:p>
        </p:txBody>
      </p:sp>
      <p:sp>
        <p:nvSpPr>
          <p:cNvPr id="10" name="文本占位符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dirty="0"/>
              <a:t>编辑母版文本样式</a:t>
            </a:r>
          </a:p>
        </p:txBody>
      </p:sp>
      <p:sp>
        <p:nvSpPr>
          <p:cNvPr id="3" name="文本占位符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AB0E2DD7-E8C7-4C98-9D7B-DC8F89C38ACA}"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356E2FDE-48E1-46C2-A77A-CDC318B7900C}"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CN" altLang="en-US" noProof="0"/>
              <a:t>单击此处编辑母版标题样式</a:t>
            </a:r>
          </a:p>
        </p:txBody>
      </p:sp>
      <p:sp>
        <p:nvSpPr>
          <p:cNvPr id="10" name="文本占位符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zh-CN" altLang="en-US" noProof="0"/>
              <a:t>编辑母版文本样式</a:t>
            </a:r>
          </a:p>
        </p:txBody>
      </p:sp>
      <p:sp>
        <p:nvSpPr>
          <p:cNvPr id="3" name="文本占位符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53FDFA51-892A-4301-9ACF-808ECEEBA134}"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zh-CN" altLang="en-US" noProof="0"/>
              <a:t>编辑母版文本样式</a:t>
            </a:r>
          </a:p>
        </p:txBody>
      </p:sp>
      <p:sp>
        <p:nvSpPr>
          <p:cNvPr id="3" name="文本占位符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3E38BBDA-9380-47F1-9D1D-CAA885F67A5D}"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标题 1"/>
          <p:cNvSpPr>
            <a:spLocks noGrp="1"/>
          </p:cNvSpPr>
          <p:nvPr>
            <p:ph type="title"/>
          </p:nvPr>
        </p:nvSpPr>
        <p:spPr>
          <a:xfrm>
            <a:off x="685801" y="609600"/>
            <a:ext cx="10131425" cy="1456267"/>
          </a:xfrm>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E16DEE85-8EBD-4F18-A111-0F946A94902C}"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垂直标题 1"/>
          <p:cNvSpPr>
            <a:spLocks noGrp="1"/>
          </p:cNvSpPr>
          <p:nvPr>
            <p:ph type="title" orient="vert"/>
          </p:nvPr>
        </p:nvSpPr>
        <p:spPr>
          <a:xfrm>
            <a:off x="8658675" y="609599"/>
            <a:ext cx="2158552"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685800" y="609600"/>
            <a:ext cx="7832116" cy="5181600"/>
          </a:xfrm>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F8E20B54-8264-41A3-9E4E-45294B5810DB}"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47542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0" name="正文级别 1…"/>
          <p:cNvSpPr txBox="1">
            <a:spLocks noGrp="1"/>
          </p:cNvSpPr>
          <p:nvPr>
            <p:ph type="body" idx="1"/>
          </p:nvPr>
        </p:nvSpPr>
        <p:spPr>
          <a:xfrm>
            <a:off x="844550" y="889000"/>
            <a:ext cx="10502900" cy="507365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2022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hasCustomPrompt="1"/>
          </p:nvPr>
        </p:nvSpPr>
        <p:spPr/>
        <p:txBody>
          <a:bodyPr rtlCol="0" anchor="ct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72D96BA7-5BE3-40AC-B9BC-8DA40C523D51}"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3308581"/>
            <a:ext cx="10131427" cy="1468800"/>
          </a:xfrm>
        </p:spPr>
        <p:txBody>
          <a:bodyPr rtlCol="0" anchor="b"/>
          <a:lstStyle>
            <a:lvl1pPr algn="l">
              <a:defRPr sz="4000" b="0" cap="all"/>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86CE6103-6FAA-45EF-8330-3496FA894418}" type="datetime1">
              <a:rPr lang="zh-CN" altLang="en-US" noProof="0" smtClean="0"/>
              <a:t>2020/10/23</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685802" y="2142067"/>
            <a:ext cx="4995334" cy="3649134"/>
          </a:xfrm>
        </p:spPr>
        <p:txBody>
          <a:bodyPr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5821895" y="2142067"/>
            <a:ext cx="4995332" cy="3649133"/>
          </a:xfrm>
        </p:spPr>
        <p:txBody>
          <a:bodyPr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C12DF274-EAD3-4E45-9F93-8643BE234116}" type="datetime1">
              <a:rPr lang="zh-CN" altLang="en-US" noProof="0" smtClean="0"/>
              <a:t>2020/10/23</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685801" y="2870201"/>
            <a:ext cx="4996923" cy="2920998"/>
          </a:xfrm>
        </p:spPr>
        <p:txBody>
          <a:bodyPr rtlCol="0" anchor="t">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5823483" y="2870201"/>
            <a:ext cx="4995334" cy="2920998"/>
          </a:xfrm>
        </p:spPr>
        <p:txBody>
          <a:bodyPr rtlCol="0" anchor="t">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8D9436D4-9BE9-4612-A074-C7287FBC2F44}" type="datetime1">
              <a:rPr lang="zh-CN" altLang="en-US" noProof="0" smtClean="0"/>
              <a:t>2020/10/23</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B8A60692-6232-461F-80A1-47F0C1ECC731}" type="datetime1">
              <a:rPr lang="zh-CN" altLang="en-US" noProof="0" smtClean="0"/>
              <a:t>2020/10/23</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日期占位符 1"/>
          <p:cNvSpPr>
            <a:spLocks noGrp="1"/>
          </p:cNvSpPr>
          <p:nvPr>
            <p:ph type="dt" sz="half" idx="10"/>
          </p:nvPr>
        </p:nvSpPr>
        <p:spPr/>
        <p:txBody>
          <a:bodyPr rtlCol="0"/>
          <a:lstStyle/>
          <a:p>
            <a:pPr rtl="0"/>
            <a:fld id="{312EF991-EF40-4D46-AB5B-1371E3444A45}" type="datetime1">
              <a:rPr lang="zh-CN" altLang="en-US" noProof="0" smtClean="0"/>
              <a:t>2020/10/23</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hasCustomPrompt="1"/>
          </p:nvPr>
        </p:nvSpPr>
        <p:spPr>
          <a:xfrm>
            <a:off x="4648201" y="609601"/>
            <a:ext cx="6169026" cy="5181600"/>
          </a:xfrm>
        </p:spPr>
        <p:txBody>
          <a:bodyPr rtlCol="0" anchor="ctr">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4B2EF014-1259-4EF0-899B-B8CFC307B046}" type="datetime1">
              <a:rPr lang="zh-CN" altLang="en-US" noProof="0" smtClean="0"/>
              <a:t>2020/10/23</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F44CF8C2-3C5C-4AC9-81FC-E71BDEE4297A}" type="datetime1">
              <a:rPr lang="zh-CN" altLang="en-US" noProof="0" smtClean="0"/>
              <a:t>2020/10/23</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5000C65F-16A8-4790-989B-9D302F82A6FD}" type="datetime1">
              <a:rPr lang="zh-CN" altLang="en-US" noProof="0" smtClean="0"/>
              <a:t>2020/10/23</a:t>
            </a:fld>
            <a:endParaRPr lang="zh-CN" altLang="en-US" noProof="0"/>
          </a:p>
        </p:txBody>
      </p:sp>
      <p:sp>
        <p:nvSpPr>
          <p:cNvPr id="5" name="页脚占位符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icrosoft YaHei UI Light" panose="020B0502040204020203" pitchFamily="34" charset="-122"/>
          <a:ea typeface="Microsoft YaHei UI Light" panose="020B0502040204020203"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jpeg"/><Relationship Id="rId18" Type="http://schemas.openxmlformats.org/officeDocument/2006/relationships/image" Target="../media/image47.png"/><Relationship Id="rId3" Type="http://schemas.openxmlformats.org/officeDocument/2006/relationships/image" Target="../media/image32.emf"/><Relationship Id="rId7" Type="http://schemas.openxmlformats.org/officeDocument/2006/relationships/image" Target="../media/image36.pn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notesSlide" Target="../notesSlides/notesSlide28.xml"/><Relationship Id="rId16" Type="http://schemas.openxmlformats.org/officeDocument/2006/relationships/image" Target="../media/image45.jpeg"/><Relationship Id="rId1" Type="http://schemas.openxmlformats.org/officeDocument/2006/relationships/slideLayout" Target="../slideLayouts/slideLayout1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jpeg"/><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image" Target="../media/image33.tif"/><Relationship Id="rId9" Type="http://schemas.openxmlformats.org/officeDocument/2006/relationships/image" Target="../media/image38.png"/><Relationship Id="rId1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8.jpg"/></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7.jpg"/><Relationship Id="rId7" Type="http://schemas.openxmlformats.org/officeDocument/2006/relationships/diagramColors" Target="../diagrams/colors2.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夜晚的天空以及远处地平线上的群山">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zh-CN" altLang="en-US" b="1" dirty="0">
                <a:latin typeface="Microsoft YaHei UI Light" panose="020B0502040204020203" pitchFamily="34" charset="-122"/>
                <a:ea typeface="Microsoft YaHei UI Light" panose="020B0502040204020203" pitchFamily="34" charset="-122"/>
              </a:rPr>
              <a:t>云计算起源</a:t>
            </a:r>
          </a:p>
        </p:txBody>
      </p:sp>
      <p:sp>
        <p:nvSpPr>
          <p:cNvPr id="3" name="副标题 2">
            <a:extLst>
              <a:ext uri="{FF2B5EF4-FFF2-40B4-BE49-F238E27FC236}">
                <a16:creationId xmlns:a16="http://schemas.microsoft.com/office/drawing/2014/main" id="{AE584786-6548-4BB4-95FD-977AD1F362C6}"/>
              </a:ext>
            </a:extLst>
          </p:cNvPr>
          <p:cNvSpPr>
            <a:spLocks noGrp="1"/>
          </p:cNvSpPr>
          <p:nvPr>
            <p:ph type="subTitle" idx="1"/>
          </p:nvPr>
        </p:nvSpPr>
        <p:spPr>
          <a:xfrm>
            <a:off x="3586579" y="4976282"/>
            <a:ext cx="7573546" cy="1405467"/>
          </a:xfrm>
        </p:spPr>
        <p:txBody>
          <a:bodyPr rtlCol="0">
            <a:normAutofit/>
          </a:bodyPr>
          <a:lstStyle/>
          <a:p>
            <a:pPr rtl="0"/>
            <a:r>
              <a:rPr lang="en-US" altLang="zh-CN" dirty="0">
                <a:solidFill>
                  <a:schemeClr val="accent1">
                    <a:lumMod val="40000"/>
                    <a:lumOff val="60000"/>
                  </a:schemeClr>
                </a:solidFill>
                <a:latin typeface="Microsoft YaHei UI" panose="020B0503020204020204" pitchFamily="34" charset="-122"/>
                <a:ea typeface="Microsoft YaHei UI" panose="020B0503020204020204" pitchFamily="34" charset="-122"/>
              </a:rPr>
              <a:t>History of Cloud computing</a:t>
            </a:r>
            <a:endParaRPr lang="zh-CN" altLang="en-US"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8033A-96DE-41DC-A2A5-060A58ADC14C}"/>
              </a:ext>
            </a:extLst>
          </p:cNvPr>
          <p:cNvSpPr>
            <a:spLocks noGrp="1"/>
          </p:cNvSpPr>
          <p:nvPr>
            <p:ph type="title"/>
          </p:nvPr>
        </p:nvSpPr>
        <p:spPr/>
        <p:txBody>
          <a:bodyPr/>
          <a:lstStyle/>
          <a:p>
            <a:r>
              <a:rPr lang="en-US" altLang="zh-CN" dirty="0"/>
              <a:t>Web 2.0</a:t>
            </a:r>
            <a:endParaRPr lang="zh-CN" altLang="en-US" dirty="0"/>
          </a:p>
        </p:txBody>
      </p:sp>
      <p:pic>
        <p:nvPicPr>
          <p:cNvPr id="5" name="内容占位符 4">
            <a:extLst>
              <a:ext uri="{FF2B5EF4-FFF2-40B4-BE49-F238E27FC236}">
                <a16:creationId xmlns:a16="http://schemas.microsoft.com/office/drawing/2014/main" id="{2B8ABCD4-CB04-489D-B545-1EC7FAD7358F}"/>
              </a:ext>
            </a:extLst>
          </p:cNvPr>
          <p:cNvPicPr>
            <a:picLocks noGrp="1" noChangeAspect="1"/>
          </p:cNvPicPr>
          <p:nvPr>
            <p:ph idx="1"/>
          </p:nvPr>
        </p:nvPicPr>
        <p:blipFill>
          <a:blip r:embed="rId3"/>
          <a:stretch>
            <a:fillRect/>
          </a:stretch>
        </p:blipFill>
        <p:spPr>
          <a:xfrm>
            <a:off x="2860675" y="2447131"/>
            <a:ext cx="5781675" cy="3038475"/>
          </a:xfrm>
        </p:spPr>
      </p:pic>
    </p:spTree>
    <p:extLst>
      <p:ext uri="{BB962C8B-B14F-4D97-AF65-F5344CB8AC3E}">
        <p14:creationId xmlns:p14="http://schemas.microsoft.com/office/powerpoint/2010/main" val="189702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4DFB0-BDAA-4AA9-824F-D9C0194D1B40}"/>
              </a:ext>
            </a:extLst>
          </p:cNvPr>
          <p:cNvSpPr>
            <a:spLocks noGrp="1"/>
          </p:cNvSpPr>
          <p:nvPr>
            <p:ph type="title"/>
          </p:nvPr>
        </p:nvSpPr>
        <p:spPr/>
        <p:txBody>
          <a:bodyPr/>
          <a:lstStyle/>
          <a:p>
            <a:r>
              <a:rPr lang="en-US" altLang="zh-CN" dirty="0" err="1"/>
              <a:t>facebook</a:t>
            </a:r>
            <a:endParaRPr lang="zh-CN" altLang="en-US" dirty="0"/>
          </a:p>
        </p:txBody>
      </p:sp>
      <p:pic>
        <p:nvPicPr>
          <p:cNvPr id="5" name="内容占位符 4">
            <a:extLst>
              <a:ext uri="{FF2B5EF4-FFF2-40B4-BE49-F238E27FC236}">
                <a16:creationId xmlns:a16="http://schemas.microsoft.com/office/drawing/2014/main" id="{94B41A82-2A94-43C0-BFF8-87E511CFE966}"/>
              </a:ext>
            </a:extLst>
          </p:cNvPr>
          <p:cNvPicPr>
            <a:picLocks noGrp="1" noChangeAspect="1"/>
          </p:cNvPicPr>
          <p:nvPr>
            <p:ph idx="1"/>
          </p:nvPr>
        </p:nvPicPr>
        <p:blipFill>
          <a:blip r:embed="rId3"/>
          <a:stretch>
            <a:fillRect/>
          </a:stretch>
        </p:blipFill>
        <p:spPr>
          <a:xfrm>
            <a:off x="2884487" y="2442369"/>
            <a:ext cx="5734050" cy="3048000"/>
          </a:xfrm>
        </p:spPr>
      </p:pic>
    </p:spTree>
    <p:extLst>
      <p:ext uri="{BB962C8B-B14F-4D97-AF65-F5344CB8AC3E}">
        <p14:creationId xmlns:p14="http://schemas.microsoft.com/office/powerpoint/2010/main" val="56950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F4638-6922-4658-B31A-BEC2DBCB6C26}"/>
              </a:ext>
            </a:extLst>
          </p:cNvPr>
          <p:cNvSpPr>
            <a:spLocks noGrp="1"/>
          </p:cNvSpPr>
          <p:nvPr>
            <p:ph type="title"/>
          </p:nvPr>
        </p:nvSpPr>
        <p:spPr/>
        <p:txBody>
          <a:bodyPr/>
          <a:lstStyle/>
          <a:p>
            <a:r>
              <a:rPr lang="en-US" altLang="zh-CN" dirty="0"/>
              <a:t>amazon</a:t>
            </a:r>
            <a:endParaRPr lang="zh-CN" altLang="en-US" dirty="0"/>
          </a:p>
        </p:txBody>
      </p:sp>
      <p:pic>
        <p:nvPicPr>
          <p:cNvPr id="5" name="内容占位符 4">
            <a:extLst>
              <a:ext uri="{FF2B5EF4-FFF2-40B4-BE49-F238E27FC236}">
                <a16:creationId xmlns:a16="http://schemas.microsoft.com/office/drawing/2014/main" id="{0F024BB1-3D5D-49B2-8E9C-946A55856B9D}"/>
              </a:ext>
            </a:extLst>
          </p:cNvPr>
          <p:cNvPicPr>
            <a:picLocks noGrp="1" noChangeAspect="1"/>
          </p:cNvPicPr>
          <p:nvPr>
            <p:ph idx="1"/>
          </p:nvPr>
        </p:nvPicPr>
        <p:blipFill>
          <a:blip r:embed="rId3"/>
          <a:stretch>
            <a:fillRect/>
          </a:stretch>
        </p:blipFill>
        <p:spPr>
          <a:xfrm>
            <a:off x="2855912" y="2470944"/>
            <a:ext cx="5791200" cy="2990850"/>
          </a:xfrm>
        </p:spPr>
      </p:pic>
    </p:spTree>
    <p:extLst>
      <p:ext uri="{BB962C8B-B14F-4D97-AF65-F5344CB8AC3E}">
        <p14:creationId xmlns:p14="http://schemas.microsoft.com/office/powerpoint/2010/main" val="195434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17783-066E-4A33-A05A-3F1BCE4B98F3}"/>
              </a:ext>
            </a:extLst>
          </p:cNvPr>
          <p:cNvSpPr>
            <a:spLocks noGrp="1"/>
          </p:cNvSpPr>
          <p:nvPr>
            <p:ph type="title"/>
          </p:nvPr>
        </p:nvSpPr>
        <p:spPr/>
        <p:txBody>
          <a:bodyPr/>
          <a:lstStyle/>
          <a:p>
            <a:r>
              <a:rPr lang="en-US" altLang="zh-CN" dirty="0"/>
              <a:t>Cloud computing</a:t>
            </a:r>
            <a:endParaRPr lang="zh-CN" altLang="en-US" dirty="0"/>
          </a:p>
        </p:txBody>
      </p:sp>
      <p:pic>
        <p:nvPicPr>
          <p:cNvPr id="5" name="内容占位符 4">
            <a:extLst>
              <a:ext uri="{FF2B5EF4-FFF2-40B4-BE49-F238E27FC236}">
                <a16:creationId xmlns:a16="http://schemas.microsoft.com/office/drawing/2014/main" id="{CEA87D01-1985-48F8-8028-D8CD06203426}"/>
              </a:ext>
            </a:extLst>
          </p:cNvPr>
          <p:cNvPicPr>
            <a:picLocks noGrp="1" noChangeAspect="1"/>
          </p:cNvPicPr>
          <p:nvPr>
            <p:ph idx="1"/>
          </p:nvPr>
        </p:nvPicPr>
        <p:blipFill>
          <a:blip r:embed="rId3"/>
          <a:stretch>
            <a:fillRect/>
          </a:stretch>
        </p:blipFill>
        <p:spPr>
          <a:xfrm>
            <a:off x="2870200" y="2470944"/>
            <a:ext cx="5762625" cy="2990850"/>
          </a:xfrm>
        </p:spPr>
      </p:pic>
    </p:spTree>
    <p:extLst>
      <p:ext uri="{BB962C8B-B14F-4D97-AF65-F5344CB8AC3E}">
        <p14:creationId xmlns:p14="http://schemas.microsoft.com/office/powerpoint/2010/main" val="209775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A4AD1-1055-403B-B57E-F067625BF355}"/>
              </a:ext>
            </a:extLst>
          </p:cNvPr>
          <p:cNvSpPr>
            <a:spLocks noGrp="1"/>
          </p:cNvSpPr>
          <p:nvPr>
            <p:ph type="title"/>
          </p:nvPr>
        </p:nvSpPr>
        <p:spPr/>
        <p:txBody>
          <a:bodyPr/>
          <a:lstStyle/>
          <a:p>
            <a:r>
              <a:rPr lang="en-US" altLang="zh-CN" dirty="0" err="1"/>
              <a:t>iphone</a:t>
            </a:r>
            <a:endParaRPr lang="zh-CN" altLang="en-US" dirty="0"/>
          </a:p>
        </p:txBody>
      </p:sp>
      <p:pic>
        <p:nvPicPr>
          <p:cNvPr id="5" name="内容占位符 4">
            <a:extLst>
              <a:ext uri="{FF2B5EF4-FFF2-40B4-BE49-F238E27FC236}">
                <a16:creationId xmlns:a16="http://schemas.microsoft.com/office/drawing/2014/main" id="{8B728C03-EF06-49D0-BE4F-D3AEA3E3DDA4}"/>
              </a:ext>
            </a:extLst>
          </p:cNvPr>
          <p:cNvPicPr>
            <a:picLocks noGrp="1" noChangeAspect="1"/>
          </p:cNvPicPr>
          <p:nvPr>
            <p:ph idx="1"/>
          </p:nvPr>
        </p:nvPicPr>
        <p:blipFill>
          <a:blip r:embed="rId3"/>
          <a:stretch>
            <a:fillRect/>
          </a:stretch>
        </p:blipFill>
        <p:spPr>
          <a:xfrm>
            <a:off x="2884487" y="2447131"/>
            <a:ext cx="5734050" cy="3038475"/>
          </a:xfrm>
        </p:spPr>
      </p:pic>
    </p:spTree>
    <p:extLst>
      <p:ext uri="{BB962C8B-B14F-4D97-AF65-F5344CB8AC3E}">
        <p14:creationId xmlns:p14="http://schemas.microsoft.com/office/powerpoint/2010/main" val="155081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DBB81-3AB2-447E-AAD2-2BB1EBDEED93}"/>
              </a:ext>
            </a:extLst>
          </p:cNvPr>
          <p:cNvSpPr>
            <a:spLocks noGrp="1"/>
          </p:cNvSpPr>
          <p:nvPr>
            <p:ph type="title"/>
          </p:nvPr>
        </p:nvSpPr>
        <p:spPr/>
        <p:txBody>
          <a:bodyPr/>
          <a:lstStyle/>
          <a:p>
            <a:r>
              <a:rPr lang="en-US" altLang="zh-CN" dirty="0"/>
              <a:t>Streaming service</a:t>
            </a:r>
            <a:endParaRPr lang="zh-CN" altLang="en-US" dirty="0"/>
          </a:p>
        </p:txBody>
      </p:sp>
      <p:pic>
        <p:nvPicPr>
          <p:cNvPr id="5" name="内容占位符 4">
            <a:extLst>
              <a:ext uri="{FF2B5EF4-FFF2-40B4-BE49-F238E27FC236}">
                <a16:creationId xmlns:a16="http://schemas.microsoft.com/office/drawing/2014/main" id="{36704B8D-4165-4C9C-BA02-81417108437C}"/>
              </a:ext>
            </a:extLst>
          </p:cNvPr>
          <p:cNvPicPr>
            <a:picLocks noGrp="1" noChangeAspect="1"/>
          </p:cNvPicPr>
          <p:nvPr>
            <p:ph idx="1"/>
          </p:nvPr>
        </p:nvPicPr>
        <p:blipFill>
          <a:blip r:embed="rId3"/>
          <a:stretch>
            <a:fillRect/>
          </a:stretch>
        </p:blipFill>
        <p:spPr>
          <a:xfrm>
            <a:off x="2860675" y="2447131"/>
            <a:ext cx="5781675" cy="3038475"/>
          </a:xfrm>
        </p:spPr>
      </p:pic>
    </p:spTree>
    <p:extLst>
      <p:ext uri="{BB962C8B-B14F-4D97-AF65-F5344CB8AC3E}">
        <p14:creationId xmlns:p14="http://schemas.microsoft.com/office/powerpoint/2010/main" val="1008285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954D-6095-4021-800D-D083F16BE668}"/>
              </a:ext>
            </a:extLst>
          </p:cNvPr>
          <p:cNvSpPr>
            <a:spLocks noGrp="1"/>
          </p:cNvSpPr>
          <p:nvPr>
            <p:ph type="title"/>
          </p:nvPr>
        </p:nvSpPr>
        <p:spPr/>
        <p:txBody>
          <a:bodyPr/>
          <a:lstStyle/>
          <a:p>
            <a:r>
              <a:rPr lang="en-US" altLang="zh-CN" dirty="0"/>
              <a:t>Private cloud</a:t>
            </a:r>
            <a:endParaRPr lang="zh-CN" altLang="en-US" dirty="0"/>
          </a:p>
        </p:txBody>
      </p:sp>
      <p:pic>
        <p:nvPicPr>
          <p:cNvPr id="5" name="内容占位符 4">
            <a:extLst>
              <a:ext uri="{FF2B5EF4-FFF2-40B4-BE49-F238E27FC236}">
                <a16:creationId xmlns:a16="http://schemas.microsoft.com/office/drawing/2014/main" id="{EE0E91D3-EBF2-4195-987C-FE50B80BD8D7}"/>
              </a:ext>
            </a:extLst>
          </p:cNvPr>
          <p:cNvPicPr>
            <a:picLocks noGrp="1" noChangeAspect="1"/>
          </p:cNvPicPr>
          <p:nvPr>
            <p:ph idx="1"/>
          </p:nvPr>
        </p:nvPicPr>
        <p:blipFill>
          <a:blip r:embed="rId3"/>
          <a:stretch>
            <a:fillRect/>
          </a:stretch>
        </p:blipFill>
        <p:spPr>
          <a:xfrm>
            <a:off x="2841625" y="2418556"/>
            <a:ext cx="5819775" cy="3095625"/>
          </a:xfrm>
        </p:spPr>
      </p:pic>
    </p:spTree>
    <p:extLst>
      <p:ext uri="{BB962C8B-B14F-4D97-AF65-F5344CB8AC3E}">
        <p14:creationId xmlns:p14="http://schemas.microsoft.com/office/powerpoint/2010/main" val="2074749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4842B-1AC9-45EF-9D5A-64DCA3331610}"/>
              </a:ext>
            </a:extLst>
          </p:cNvPr>
          <p:cNvSpPr>
            <a:spLocks noGrp="1"/>
          </p:cNvSpPr>
          <p:nvPr>
            <p:ph type="title"/>
          </p:nvPr>
        </p:nvSpPr>
        <p:spPr/>
        <p:txBody>
          <a:bodyPr/>
          <a:lstStyle/>
          <a:p>
            <a:r>
              <a:rPr lang="en-US" altLang="zh-CN" dirty="0" err="1"/>
              <a:t>paas</a:t>
            </a:r>
            <a:endParaRPr lang="zh-CN" altLang="en-US" dirty="0"/>
          </a:p>
        </p:txBody>
      </p:sp>
      <p:pic>
        <p:nvPicPr>
          <p:cNvPr id="5" name="内容占位符 4">
            <a:extLst>
              <a:ext uri="{FF2B5EF4-FFF2-40B4-BE49-F238E27FC236}">
                <a16:creationId xmlns:a16="http://schemas.microsoft.com/office/drawing/2014/main" id="{3A62B989-7476-409B-AFB9-165751511F7B}"/>
              </a:ext>
            </a:extLst>
          </p:cNvPr>
          <p:cNvPicPr>
            <a:picLocks noGrp="1" noChangeAspect="1"/>
          </p:cNvPicPr>
          <p:nvPr>
            <p:ph idx="1"/>
          </p:nvPr>
        </p:nvPicPr>
        <p:blipFill>
          <a:blip r:embed="rId3"/>
          <a:stretch>
            <a:fillRect/>
          </a:stretch>
        </p:blipFill>
        <p:spPr>
          <a:xfrm>
            <a:off x="2860675" y="2442369"/>
            <a:ext cx="5781675" cy="3048000"/>
          </a:xfrm>
        </p:spPr>
      </p:pic>
    </p:spTree>
    <p:extLst>
      <p:ext uri="{BB962C8B-B14F-4D97-AF65-F5344CB8AC3E}">
        <p14:creationId xmlns:p14="http://schemas.microsoft.com/office/powerpoint/2010/main" val="103407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50F18-49C9-4974-B96C-F19A04760D9F}"/>
              </a:ext>
            </a:extLst>
          </p:cNvPr>
          <p:cNvSpPr>
            <a:spLocks noGrp="1"/>
          </p:cNvSpPr>
          <p:nvPr>
            <p:ph type="title"/>
          </p:nvPr>
        </p:nvSpPr>
        <p:spPr/>
        <p:txBody>
          <a:bodyPr/>
          <a:lstStyle/>
          <a:p>
            <a:r>
              <a:rPr lang="en-US" altLang="zh-CN" dirty="0"/>
              <a:t>Open source cloud</a:t>
            </a:r>
            <a:endParaRPr lang="zh-CN" altLang="en-US" dirty="0"/>
          </a:p>
        </p:txBody>
      </p:sp>
      <p:pic>
        <p:nvPicPr>
          <p:cNvPr id="5" name="内容占位符 4">
            <a:extLst>
              <a:ext uri="{FF2B5EF4-FFF2-40B4-BE49-F238E27FC236}">
                <a16:creationId xmlns:a16="http://schemas.microsoft.com/office/drawing/2014/main" id="{357EA5FB-3B37-4A7A-932B-62B66C89C7E8}"/>
              </a:ext>
            </a:extLst>
          </p:cNvPr>
          <p:cNvPicPr>
            <a:picLocks noGrp="1" noChangeAspect="1"/>
          </p:cNvPicPr>
          <p:nvPr>
            <p:ph idx="1"/>
          </p:nvPr>
        </p:nvPicPr>
        <p:blipFill>
          <a:blip r:embed="rId3"/>
          <a:stretch>
            <a:fillRect/>
          </a:stretch>
        </p:blipFill>
        <p:spPr>
          <a:xfrm>
            <a:off x="2841625" y="2432844"/>
            <a:ext cx="5819775" cy="3067050"/>
          </a:xfrm>
        </p:spPr>
      </p:pic>
    </p:spTree>
    <p:extLst>
      <p:ext uri="{BB962C8B-B14F-4D97-AF65-F5344CB8AC3E}">
        <p14:creationId xmlns:p14="http://schemas.microsoft.com/office/powerpoint/2010/main" val="3702062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F251E-5FA8-4C45-BBEE-7B09A6730A58}"/>
              </a:ext>
            </a:extLst>
          </p:cNvPr>
          <p:cNvSpPr>
            <a:spLocks noGrp="1"/>
          </p:cNvSpPr>
          <p:nvPr>
            <p:ph type="title"/>
          </p:nvPr>
        </p:nvSpPr>
        <p:spPr/>
        <p:txBody>
          <a:bodyPr/>
          <a:lstStyle/>
          <a:p>
            <a:r>
              <a:rPr lang="en-US" altLang="zh-CN" dirty="0"/>
              <a:t>Hybrid cloud</a:t>
            </a:r>
            <a:endParaRPr lang="zh-CN" altLang="en-US" dirty="0"/>
          </a:p>
        </p:txBody>
      </p:sp>
      <p:pic>
        <p:nvPicPr>
          <p:cNvPr id="5" name="内容占位符 4">
            <a:extLst>
              <a:ext uri="{FF2B5EF4-FFF2-40B4-BE49-F238E27FC236}">
                <a16:creationId xmlns:a16="http://schemas.microsoft.com/office/drawing/2014/main" id="{8BF0AF1F-013D-42BB-82E3-7D200B845A59}"/>
              </a:ext>
            </a:extLst>
          </p:cNvPr>
          <p:cNvPicPr>
            <a:picLocks noGrp="1" noChangeAspect="1"/>
          </p:cNvPicPr>
          <p:nvPr>
            <p:ph idx="1"/>
          </p:nvPr>
        </p:nvPicPr>
        <p:blipFill>
          <a:blip r:embed="rId3"/>
          <a:stretch>
            <a:fillRect/>
          </a:stretch>
        </p:blipFill>
        <p:spPr>
          <a:xfrm>
            <a:off x="2846387" y="2442369"/>
            <a:ext cx="5810250" cy="3048000"/>
          </a:xfrm>
        </p:spPr>
      </p:pic>
    </p:spTree>
    <p:extLst>
      <p:ext uri="{BB962C8B-B14F-4D97-AF65-F5344CB8AC3E}">
        <p14:creationId xmlns:p14="http://schemas.microsoft.com/office/powerpoint/2010/main" val="374618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5BF723D-550F-47E0-A1FA-FFC828AE0E23}"/>
              </a:ext>
            </a:extLst>
          </p:cNvPr>
          <p:cNvPicPr>
            <a:picLocks noChangeAspect="1"/>
          </p:cNvPicPr>
          <p:nvPr/>
        </p:nvPicPr>
        <p:blipFill>
          <a:blip r:embed="rId3"/>
          <a:stretch>
            <a:fillRect/>
          </a:stretch>
        </p:blipFill>
        <p:spPr>
          <a:xfrm>
            <a:off x="1197774" y="938463"/>
            <a:ext cx="10548163" cy="5542548"/>
          </a:xfrm>
          <a:prstGeom prst="rect">
            <a:avLst/>
          </a:prstGeom>
        </p:spPr>
      </p:pic>
    </p:spTree>
    <p:extLst>
      <p:ext uri="{BB962C8B-B14F-4D97-AF65-F5344CB8AC3E}">
        <p14:creationId xmlns:p14="http://schemas.microsoft.com/office/powerpoint/2010/main" val="2939930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AA14D-1CAD-444F-A788-5E47ED2FDE36}"/>
              </a:ext>
            </a:extLst>
          </p:cNvPr>
          <p:cNvSpPr>
            <a:spLocks noGrp="1"/>
          </p:cNvSpPr>
          <p:nvPr>
            <p:ph type="title"/>
          </p:nvPr>
        </p:nvSpPr>
        <p:spPr/>
        <p:txBody>
          <a:bodyPr/>
          <a:lstStyle/>
          <a:p>
            <a:r>
              <a:rPr lang="en-US" altLang="zh-CN" dirty="0"/>
              <a:t>To the cloud</a:t>
            </a:r>
            <a:endParaRPr lang="zh-CN" altLang="en-US" dirty="0"/>
          </a:p>
        </p:txBody>
      </p:sp>
      <p:pic>
        <p:nvPicPr>
          <p:cNvPr id="5" name="内容占位符 4">
            <a:extLst>
              <a:ext uri="{FF2B5EF4-FFF2-40B4-BE49-F238E27FC236}">
                <a16:creationId xmlns:a16="http://schemas.microsoft.com/office/drawing/2014/main" id="{9D756FAC-54B8-499D-AB3A-5310F4B6100E}"/>
              </a:ext>
            </a:extLst>
          </p:cNvPr>
          <p:cNvPicPr>
            <a:picLocks noGrp="1" noChangeAspect="1"/>
          </p:cNvPicPr>
          <p:nvPr>
            <p:ph idx="1"/>
          </p:nvPr>
        </p:nvPicPr>
        <p:blipFill>
          <a:blip r:embed="rId3"/>
          <a:stretch>
            <a:fillRect/>
          </a:stretch>
        </p:blipFill>
        <p:spPr>
          <a:xfrm>
            <a:off x="2855912" y="2447131"/>
            <a:ext cx="5791200" cy="3038475"/>
          </a:xfrm>
        </p:spPr>
      </p:pic>
    </p:spTree>
    <p:extLst>
      <p:ext uri="{BB962C8B-B14F-4D97-AF65-F5344CB8AC3E}">
        <p14:creationId xmlns:p14="http://schemas.microsoft.com/office/powerpoint/2010/main" val="204696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27DB3-08E5-4E3D-B077-CB7E3111542B}"/>
              </a:ext>
            </a:extLst>
          </p:cNvPr>
          <p:cNvSpPr>
            <a:spLocks noGrp="1"/>
          </p:cNvSpPr>
          <p:nvPr>
            <p:ph type="title"/>
          </p:nvPr>
        </p:nvSpPr>
        <p:spPr/>
        <p:txBody>
          <a:bodyPr/>
          <a:lstStyle/>
          <a:p>
            <a:r>
              <a:rPr lang="en-US" altLang="zh-CN" dirty="0" err="1"/>
              <a:t>icloud</a:t>
            </a:r>
            <a:endParaRPr lang="zh-CN" altLang="en-US" dirty="0"/>
          </a:p>
        </p:txBody>
      </p:sp>
      <p:pic>
        <p:nvPicPr>
          <p:cNvPr id="5" name="内容占位符 4">
            <a:extLst>
              <a:ext uri="{FF2B5EF4-FFF2-40B4-BE49-F238E27FC236}">
                <a16:creationId xmlns:a16="http://schemas.microsoft.com/office/drawing/2014/main" id="{E0E0A967-B21F-4CCB-8EAB-9DDAC6E1927D}"/>
              </a:ext>
            </a:extLst>
          </p:cNvPr>
          <p:cNvPicPr>
            <a:picLocks noGrp="1" noChangeAspect="1"/>
          </p:cNvPicPr>
          <p:nvPr>
            <p:ph idx="1"/>
          </p:nvPr>
        </p:nvPicPr>
        <p:blipFill>
          <a:blip r:embed="rId3"/>
          <a:stretch>
            <a:fillRect/>
          </a:stretch>
        </p:blipFill>
        <p:spPr>
          <a:xfrm>
            <a:off x="2855912" y="2447131"/>
            <a:ext cx="5791200" cy="3038475"/>
          </a:xfrm>
        </p:spPr>
      </p:pic>
    </p:spTree>
    <p:extLst>
      <p:ext uri="{BB962C8B-B14F-4D97-AF65-F5344CB8AC3E}">
        <p14:creationId xmlns:p14="http://schemas.microsoft.com/office/powerpoint/2010/main" val="785447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A3CB9-3D03-4FEC-857B-F86856063964}"/>
              </a:ext>
            </a:extLst>
          </p:cNvPr>
          <p:cNvSpPr>
            <a:spLocks noGrp="1"/>
          </p:cNvSpPr>
          <p:nvPr>
            <p:ph type="title"/>
          </p:nvPr>
        </p:nvSpPr>
        <p:spPr/>
        <p:txBody>
          <a:bodyPr/>
          <a:lstStyle/>
          <a:p>
            <a:r>
              <a:rPr lang="en-US" altLang="zh-CN" dirty="0"/>
              <a:t>Cloud storage</a:t>
            </a:r>
            <a:endParaRPr lang="zh-CN" altLang="en-US" dirty="0"/>
          </a:p>
        </p:txBody>
      </p:sp>
      <p:pic>
        <p:nvPicPr>
          <p:cNvPr id="5" name="内容占位符 4">
            <a:extLst>
              <a:ext uri="{FF2B5EF4-FFF2-40B4-BE49-F238E27FC236}">
                <a16:creationId xmlns:a16="http://schemas.microsoft.com/office/drawing/2014/main" id="{B0FD105F-F408-4535-9648-E1BCB3B2FD97}"/>
              </a:ext>
            </a:extLst>
          </p:cNvPr>
          <p:cNvPicPr>
            <a:picLocks noGrp="1" noChangeAspect="1"/>
          </p:cNvPicPr>
          <p:nvPr>
            <p:ph idx="1"/>
          </p:nvPr>
        </p:nvPicPr>
        <p:blipFill>
          <a:blip r:embed="rId3"/>
          <a:stretch>
            <a:fillRect/>
          </a:stretch>
        </p:blipFill>
        <p:spPr>
          <a:xfrm>
            <a:off x="2851150" y="2437606"/>
            <a:ext cx="5800725" cy="3057525"/>
          </a:xfrm>
        </p:spPr>
      </p:pic>
    </p:spTree>
    <p:extLst>
      <p:ext uri="{BB962C8B-B14F-4D97-AF65-F5344CB8AC3E}">
        <p14:creationId xmlns:p14="http://schemas.microsoft.com/office/powerpoint/2010/main" val="74893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0140A-5CD2-4097-90D7-A40E026960C7}"/>
              </a:ext>
            </a:extLst>
          </p:cNvPr>
          <p:cNvSpPr>
            <a:spLocks noGrp="1"/>
          </p:cNvSpPr>
          <p:nvPr>
            <p:ph type="title"/>
          </p:nvPr>
        </p:nvSpPr>
        <p:spPr/>
        <p:txBody>
          <a:bodyPr/>
          <a:lstStyle/>
          <a:p>
            <a:r>
              <a:rPr lang="en-US" altLang="zh-CN" dirty="0"/>
              <a:t>Reliability Private cloud</a:t>
            </a:r>
            <a:endParaRPr lang="zh-CN" altLang="en-US" dirty="0"/>
          </a:p>
        </p:txBody>
      </p:sp>
      <p:pic>
        <p:nvPicPr>
          <p:cNvPr id="5" name="内容占位符 4">
            <a:extLst>
              <a:ext uri="{FF2B5EF4-FFF2-40B4-BE49-F238E27FC236}">
                <a16:creationId xmlns:a16="http://schemas.microsoft.com/office/drawing/2014/main" id="{A4514010-3CA0-4C76-8A48-31A6D0DD2152}"/>
              </a:ext>
            </a:extLst>
          </p:cNvPr>
          <p:cNvPicPr>
            <a:picLocks noGrp="1" noChangeAspect="1"/>
          </p:cNvPicPr>
          <p:nvPr>
            <p:ph idx="1"/>
          </p:nvPr>
        </p:nvPicPr>
        <p:blipFill>
          <a:blip r:embed="rId3"/>
          <a:stretch>
            <a:fillRect/>
          </a:stretch>
        </p:blipFill>
        <p:spPr>
          <a:xfrm>
            <a:off x="2860675" y="2423319"/>
            <a:ext cx="5781675" cy="3086100"/>
          </a:xfrm>
        </p:spPr>
      </p:pic>
    </p:spTree>
    <p:extLst>
      <p:ext uri="{BB962C8B-B14F-4D97-AF65-F5344CB8AC3E}">
        <p14:creationId xmlns:p14="http://schemas.microsoft.com/office/powerpoint/2010/main" val="67731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F8BAA-F68A-44A2-AFEC-AA402E69113A}"/>
              </a:ext>
            </a:extLst>
          </p:cNvPr>
          <p:cNvSpPr>
            <a:spLocks noGrp="1"/>
          </p:cNvSpPr>
          <p:nvPr>
            <p:ph type="title"/>
          </p:nvPr>
        </p:nvSpPr>
        <p:spPr/>
        <p:txBody>
          <a:bodyPr/>
          <a:lstStyle/>
          <a:p>
            <a:r>
              <a:rPr lang="en-US" altLang="zh-CN" dirty="0"/>
              <a:t>Cloud adoption</a:t>
            </a:r>
            <a:endParaRPr lang="zh-CN" altLang="en-US" dirty="0"/>
          </a:p>
        </p:txBody>
      </p:sp>
      <p:pic>
        <p:nvPicPr>
          <p:cNvPr id="5" name="内容占位符 4">
            <a:extLst>
              <a:ext uri="{FF2B5EF4-FFF2-40B4-BE49-F238E27FC236}">
                <a16:creationId xmlns:a16="http://schemas.microsoft.com/office/drawing/2014/main" id="{63F8D0B3-38D3-4661-BE77-112DC517205B}"/>
              </a:ext>
            </a:extLst>
          </p:cNvPr>
          <p:cNvPicPr>
            <a:picLocks noGrp="1" noChangeAspect="1"/>
          </p:cNvPicPr>
          <p:nvPr>
            <p:ph idx="1"/>
          </p:nvPr>
        </p:nvPicPr>
        <p:blipFill>
          <a:blip r:embed="rId3"/>
          <a:stretch>
            <a:fillRect/>
          </a:stretch>
        </p:blipFill>
        <p:spPr>
          <a:xfrm>
            <a:off x="2846387" y="2418556"/>
            <a:ext cx="5810250" cy="3095625"/>
          </a:xfrm>
        </p:spPr>
      </p:pic>
    </p:spTree>
    <p:extLst>
      <p:ext uri="{BB962C8B-B14F-4D97-AF65-F5344CB8AC3E}">
        <p14:creationId xmlns:p14="http://schemas.microsoft.com/office/powerpoint/2010/main" val="340370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323B9-3FF2-41DB-88F1-ADCDAF505F25}"/>
              </a:ext>
            </a:extLst>
          </p:cNvPr>
          <p:cNvSpPr>
            <a:spLocks noGrp="1"/>
          </p:cNvSpPr>
          <p:nvPr>
            <p:ph type="title"/>
          </p:nvPr>
        </p:nvSpPr>
        <p:spPr/>
        <p:txBody>
          <a:bodyPr/>
          <a:lstStyle/>
          <a:p>
            <a:r>
              <a:rPr lang="en-US" altLang="zh-CN" dirty="0"/>
              <a:t>Benefits</a:t>
            </a:r>
            <a:endParaRPr lang="zh-CN" altLang="en-US" dirty="0"/>
          </a:p>
        </p:txBody>
      </p:sp>
      <p:pic>
        <p:nvPicPr>
          <p:cNvPr id="4" name="内容占位符 3">
            <a:extLst>
              <a:ext uri="{FF2B5EF4-FFF2-40B4-BE49-F238E27FC236}">
                <a16:creationId xmlns:a16="http://schemas.microsoft.com/office/drawing/2014/main" id="{92C3B8FE-41F3-4A82-82B2-94A389D54E84}"/>
              </a:ext>
            </a:extLst>
          </p:cNvPr>
          <p:cNvPicPr>
            <a:picLocks noGrp="1" noChangeAspect="1"/>
          </p:cNvPicPr>
          <p:nvPr>
            <p:ph idx="1"/>
          </p:nvPr>
        </p:nvPicPr>
        <p:blipFill>
          <a:blip r:embed="rId3"/>
          <a:stretch>
            <a:fillRect/>
          </a:stretch>
        </p:blipFill>
        <p:spPr>
          <a:xfrm>
            <a:off x="2982363" y="2141538"/>
            <a:ext cx="5538298" cy="3649662"/>
          </a:xfrm>
          <a:prstGeom prst="rect">
            <a:avLst/>
          </a:prstGeom>
        </p:spPr>
      </p:pic>
    </p:spTree>
    <p:extLst>
      <p:ext uri="{BB962C8B-B14F-4D97-AF65-F5344CB8AC3E}">
        <p14:creationId xmlns:p14="http://schemas.microsoft.com/office/powerpoint/2010/main" val="178594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72D488-5217-41FF-B7BE-A0B71D6591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9" name="图片 98">
            <a:extLst>
              <a:ext uri="{FF2B5EF4-FFF2-40B4-BE49-F238E27FC236}">
                <a16:creationId xmlns:a16="http://schemas.microsoft.com/office/drawing/2014/main" id="{899F4EB8-3098-4196-BF9E-0F4ACB73761D}"/>
              </a:ext>
            </a:extLst>
          </p:cNvPr>
          <p:cNvPicPr>
            <a:picLocks noChangeAspect="1"/>
          </p:cNvPicPr>
          <p:nvPr/>
        </p:nvPicPr>
        <p:blipFill>
          <a:blip r:embed="rId4"/>
          <a:stretch>
            <a:fillRect/>
          </a:stretch>
        </p:blipFill>
        <p:spPr>
          <a:xfrm>
            <a:off x="1118937" y="721895"/>
            <a:ext cx="9516979" cy="5688430"/>
          </a:xfrm>
          <a:prstGeom prst="rect">
            <a:avLst/>
          </a:prstGeom>
        </p:spPr>
      </p:pic>
    </p:spTree>
    <p:extLst>
      <p:ext uri="{BB962C8B-B14F-4D97-AF65-F5344CB8AC3E}">
        <p14:creationId xmlns:p14="http://schemas.microsoft.com/office/powerpoint/2010/main" val="18730872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CB4BC5-87A7-4F29-A7B3-1E7FC2042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572" y="1473635"/>
            <a:ext cx="9054484" cy="451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196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a:extLst>
              <a:ext uri="{FF2B5EF4-FFF2-40B4-BE49-F238E27FC236}">
                <a16:creationId xmlns:a16="http://schemas.microsoft.com/office/drawing/2014/main" id="{962AC1F6-6B14-4E23-8783-822FCBDAE95E}"/>
              </a:ext>
            </a:extLst>
          </p:cNvPr>
          <p:cNvSpPr/>
          <p:nvPr/>
        </p:nvSpPr>
        <p:spPr>
          <a:xfrm>
            <a:off x="0" y="0"/>
            <a:ext cx="12192000" cy="4049120"/>
          </a:xfrm>
          <a:prstGeom prst="rect">
            <a:avLst/>
          </a:prstGeom>
          <a:gradFill>
            <a:gsLst>
              <a:gs pos="0">
                <a:srgbClr val="FFFFFF"/>
              </a:gs>
              <a:gs pos="100000">
                <a:srgbClr val="E5E5E5">
                  <a:alpha val="87000"/>
                </a:srgbClr>
              </a:gs>
            </a:gsLst>
            <a:lin ang="5400000"/>
          </a:gradFill>
          <a:ln w="12700">
            <a:miter lim="400000"/>
          </a:ln>
        </p:spPr>
        <p:txBody>
          <a:bodyPr lIns="25400" tIns="25400" rIns="25400" bIns="25400" anchor="ctr"/>
          <a:lstStyle/>
          <a:p>
            <a:pPr defTabSz="455380">
              <a:defRPr sz="4000" b="1">
                <a:latin typeface="Arial"/>
                <a:ea typeface="Arial"/>
                <a:cs typeface="Arial"/>
                <a:sym typeface="Arial"/>
              </a:defRPr>
            </a:pPr>
            <a:endParaRPr sz="2000"/>
          </a:p>
        </p:txBody>
      </p:sp>
      <p:pic>
        <p:nvPicPr>
          <p:cNvPr id="4" name="图片 3">
            <a:extLst>
              <a:ext uri="{FF2B5EF4-FFF2-40B4-BE49-F238E27FC236}">
                <a16:creationId xmlns:a16="http://schemas.microsoft.com/office/drawing/2014/main" id="{DFDB75A1-D93C-4133-BF2D-211CC224CAC0}"/>
              </a:ext>
            </a:extLst>
          </p:cNvPr>
          <p:cNvPicPr>
            <a:picLocks noChangeAspect="1"/>
          </p:cNvPicPr>
          <p:nvPr/>
        </p:nvPicPr>
        <p:blipFill>
          <a:blip r:embed="rId3"/>
          <a:stretch>
            <a:fillRect/>
          </a:stretch>
        </p:blipFill>
        <p:spPr>
          <a:xfrm>
            <a:off x="10270111" y="367307"/>
            <a:ext cx="1591327" cy="296178"/>
          </a:xfrm>
          <a:prstGeom prst="rect">
            <a:avLst/>
          </a:prstGeom>
        </p:spPr>
      </p:pic>
      <p:sp>
        <p:nvSpPr>
          <p:cNvPr id="8" name="圆角矩形">
            <a:extLst>
              <a:ext uri="{FF2B5EF4-FFF2-40B4-BE49-F238E27FC236}">
                <a16:creationId xmlns:a16="http://schemas.microsoft.com/office/drawing/2014/main" id="{FA01316B-EB71-4503-B77C-E98A7176F9CD}"/>
              </a:ext>
            </a:extLst>
          </p:cNvPr>
          <p:cNvSpPr/>
          <p:nvPr/>
        </p:nvSpPr>
        <p:spPr>
          <a:xfrm>
            <a:off x="1960203"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12" name="2004">
            <a:extLst>
              <a:ext uri="{FF2B5EF4-FFF2-40B4-BE49-F238E27FC236}">
                <a16:creationId xmlns:a16="http://schemas.microsoft.com/office/drawing/2014/main" id="{3CFCB836-D5C5-4F82-B2D6-C30B7E2E6BF2}"/>
              </a:ext>
            </a:extLst>
          </p:cNvPr>
          <p:cNvSpPr txBox="1"/>
          <p:nvPr/>
        </p:nvSpPr>
        <p:spPr>
          <a:xfrm>
            <a:off x="2507711"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dirty="0"/>
              <a:t>200</a:t>
            </a:r>
            <a:r>
              <a:rPr lang="en-US" altLang="zh-CN" sz="1100" dirty="0"/>
              <a:t>4</a:t>
            </a:r>
            <a:endParaRPr sz="1100" dirty="0"/>
          </a:p>
        </p:txBody>
      </p:sp>
      <p:sp>
        <p:nvSpPr>
          <p:cNvPr id="13" name="圆角矩形">
            <a:extLst>
              <a:ext uri="{FF2B5EF4-FFF2-40B4-BE49-F238E27FC236}">
                <a16:creationId xmlns:a16="http://schemas.microsoft.com/office/drawing/2014/main" id="{DABB0639-6A7E-4819-88B1-815802F9D0D1}"/>
              </a:ext>
            </a:extLst>
          </p:cNvPr>
          <p:cNvSpPr/>
          <p:nvPr/>
        </p:nvSpPr>
        <p:spPr>
          <a:xfrm>
            <a:off x="3669914"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15" name="2008">
            <a:extLst>
              <a:ext uri="{FF2B5EF4-FFF2-40B4-BE49-F238E27FC236}">
                <a16:creationId xmlns:a16="http://schemas.microsoft.com/office/drawing/2014/main" id="{5605AED1-7BC5-424C-B810-FBF92AF50ACC}"/>
              </a:ext>
            </a:extLst>
          </p:cNvPr>
          <p:cNvSpPr txBox="1"/>
          <p:nvPr/>
        </p:nvSpPr>
        <p:spPr>
          <a:xfrm>
            <a:off x="4216200"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2008</a:t>
            </a:r>
          </a:p>
        </p:txBody>
      </p:sp>
      <p:sp>
        <p:nvSpPr>
          <p:cNvPr id="16" name="圆角矩形">
            <a:extLst>
              <a:ext uri="{FF2B5EF4-FFF2-40B4-BE49-F238E27FC236}">
                <a16:creationId xmlns:a16="http://schemas.microsoft.com/office/drawing/2014/main" id="{88A5A5AA-D51B-4035-B72F-03E4089358EA}"/>
              </a:ext>
            </a:extLst>
          </p:cNvPr>
          <p:cNvSpPr/>
          <p:nvPr/>
        </p:nvSpPr>
        <p:spPr>
          <a:xfrm>
            <a:off x="5366923"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17" name="圆角矩形">
            <a:extLst>
              <a:ext uri="{FF2B5EF4-FFF2-40B4-BE49-F238E27FC236}">
                <a16:creationId xmlns:a16="http://schemas.microsoft.com/office/drawing/2014/main" id="{B7E7FFEE-3C2F-47A4-B887-0FBBBED4528A}"/>
              </a:ext>
            </a:extLst>
          </p:cNvPr>
          <p:cNvSpPr/>
          <p:nvPr/>
        </p:nvSpPr>
        <p:spPr>
          <a:xfrm>
            <a:off x="5366923" y="2874306"/>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r>
              <a:rPr lang="zh-CN" altLang="en-US" sz="900" b="1" dirty="0">
                <a:solidFill>
                  <a:srgbClr val="3E3E3E"/>
                </a:solidFill>
                <a:latin typeface="Helvetica Neue"/>
              </a:rPr>
              <a:t>开源云</a:t>
            </a:r>
            <a:endParaRPr sz="900" dirty="0"/>
          </a:p>
        </p:txBody>
      </p:sp>
      <p:sp>
        <p:nvSpPr>
          <p:cNvPr id="19" name="2010">
            <a:extLst>
              <a:ext uri="{FF2B5EF4-FFF2-40B4-BE49-F238E27FC236}">
                <a16:creationId xmlns:a16="http://schemas.microsoft.com/office/drawing/2014/main" id="{35BF6695-1859-4B19-8CEC-D6D0886FDF00}"/>
              </a:ext>
            </a:extLst>
          </p:cNvPr>
          <p:cNvSpPr txBox="1"/>
          <p:nvPr/>
        </p:nvSpPr>
        <p:spPr>
          <a:xfrm>
            <a:off x="5913209"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2010</a:t>
            </a:r>
          </a:p>
        </p:txBody>
      </p:sp>
      <p:sp>
        <p:nvSpPr>
          <p:cNvPr id="20" name="圆角矩形">
            <a:extLst>
              <a:ext uri="{FF2B5EF4-FFF2-40B4-BE49-F238E27FC236}">
                <a16:creationId xmlns:a16="http://schemas.microsoft.com/office/drawing/2014/main" id="{D32AE1FF-562B-4007-B033-1A04C1CF455A}"/>
              </a:ext>
            </a:extLst>
          </p:cNvPr>
          <p:cNvSpPr/>
          <p:nvPr/>
        </p:nvSpPr>
        <p:spPr>
          <a:xfrm>
            <a:off x="7070283"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21" name="圆角矩形">
            <a:extLst>
              <a:ext uri="{FF2B5EF4-FFF2-40B4-BE49-F238E27FC236}">
                <a16:creationId xmlns:a16="http://schemas.microsoft.com/office/drawing/2014/main" id="{BBFC9533-B7E5-43D4-A76C-61276EF229BC}"/>
              </a:ext>
            </a:extLst>
          </p:cNvPr>
          <p:cNvSpPr/>
          <p:nvPr/>
        </p:nvSpPr>
        <p:spPr>
          <a:xfrm>
            <a:off x="7070283" y="2874306"/>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pic>
        <p:nvPicPr>
          <p:cNvPr id="22" name="图片 24" descr="图片 24">
            <a:extLst>
              <a:ext uri="{FF2B5EF4-FFF2-40B4-BE49-F238E27FC236}">
                <a16:creationId xmlns:a16="http://schemas.microsoft.com/office/drawing/2014/main" id="{B895D38E-2999-4D3F-82A4-87DC44F0D35D}"/>
              </a:ext>
            </a:extLst>
          </p:cNvPr>
          <p:cNvPicPr>
            <a:picLocks noChangeAspect="1"/>
          </p:cNvPicPr>
          <p:nvPr/>
        </p:nvPicPr>
        <p:blipFill>
          <a:blip r:embed="rId4"/>
          <a:stretch>
            <a:fillRect/>
          </a:stretch>
        </p:blipFill>
        <p:spPr>
          <a:xfrm>
            <a:off x="7398834" y="2960255"/>
            <a:ext cx="732471" cy="418432"/>
          </a:xfrm>
          <a:prstGeom prst="rect">
            <a:avLst/>
          </a:prstGeom>
          <a:ln w="12700">
            <a:miter lim="400000"/>
          </a:ln>
        </p:spPr>
      </p:pic>
      <p:sp>
        <p:nvSpPr>
          <p:cNvPr id="24" name="2014">
            <a:extLst>
              <a:ext uri="{FF2B5EF4-FFF2-40B4-BE49-F238E27FC236}">
                <a16:creationId xmlns:a16="http://schemas.microsoft.com/office/drawing/2014/main" id="{30078029-A982-4BB5-AA12-8CF739027F6D}"/>
              </a:ext>
            </a:extLst>
          </p:cNvPr>
          <p:cNvSpPr txBox="1"/>
          <p:nvPr/>
        </p:nvSpPr>
        <p:spPr>
          <a:xfrm>
            <a:off x="7616569"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2014</a:t>
            </a:r>
          </a:p>
        </p:txBody>
      </p:sp>
      <p:sp>
        <p:nvSpPr>
          <p:cNvPr id="25" name="圆角矩形">
            <a:extLst>
              <a:ext uri="{FF2B5EF4-FFF2-40B4-BE49-F238E27FC236}">
                <a16:creationId xmlns:a16="http://schemas.microsoft.com/office/drawing/2014/main" id="{05F3E92D-57E0-444F-83E7-BD3837633E0A}"/>
              </a:ext>
            </a:extLst>
          </p:cNvPr>
          <p:cNvSpPr/>
          <p:nvPr/>
        </p:nvSpPr>
        <p:spPr>
          <a:xfrm>
            <a:off x="1119465" y="4429835"/>
            <a:ext cx="1460501" cy="329966"/>
          </a:xfrm>
          <a:prstGeom prst="roundRect">
            <a:avLst>
              <a:gd name="adj" fmla="val 9622"/>
            </a:avLst>
          </a:prstGeom>
          <a:solidFill>
            <a:srgbClr val="FE59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26" name="圆角矩形">
            <a:extLst>
              <a:ext uri="{FF2B5EF4-FFF2-40B4-BE49-F238E27FC236}">
                <a16:creationId xmlns:a16="http://schemas.microsoft.com/office/drawing/2014/main" id="{F07575FA-51B2-4D85-BA01-18DA6A3485D9}"/>
              </a:ext>
            </a:extLst>
          </p:cNvPr>
          <p:cNvSpPr/>
          <p:nvPr/>
        </p:nvSpPr>
        <p:spPr>
          <a:xfrm>
            <a:off x="1119465" y="4660717"/>
            <a:ext cx="1460501" cy="521569"/>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dirty="0"/>
          </a:p>
        </p:txBody>
      </p:sp>
      <p:sp>
        <p:nvSpPr>
          <p:cNvPr id="27" name="2003">
            <a:extLst>
              <a:ext uri="{FF2B5EF4-FFF2-40B4-BE49-F238E27FC236}">
                <a16:creationId xmlns:a16="http://schemas.microsoft.com/office/drawing/2014/main" id="{560291C5-82A3-441C-A5E9-E12E2BE631CA}"/>
              </a:ext>
            </a:extLst>
          </p:cNvPr>
          <p:cNvSpPr txBox="1"/>
          <p:nvPr/>
        </p:nvSpPr>
        <p:spPr>
          <a:xfrm>
            <a:off x="1665750" y="4446432"/>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2003</a:t>
            </a:r>
          </a:p>
        </p:txBody>
      </p:sp>
      <p:sp>
        <p:nvSpPr>
          <p:cNvPr id="28" name="圆角矩形">
            <a:extLst>
              <a:ext uri="{FF2B5EF4-FFF2-40B4-BE49-F238E27FC236}">
                <a16:creationId xmlns:a16="http://schemas.microsoft.com/office/drawing/2014/main" id="{A111FC2B-2C08-43B3-B06A-16F26CD53FDC}"/>
              </a:ext>
            </a:extLst>
          </p:cNvPr>
          <p:cNvSpPr/>
          <p:nvPr/>
        </p:nvSpPr>
        <p:spPr>
          <a:xfrm>
            <a:off x="2819591" y="4429835"/>
            <a:ext cx="1460501" cy="329966"/>
          </a:xfrm>
          <a:prstGeom prst="roundRect">
            <a:avLst>
              <a:gd name="adj" fmla="val 9622"/>
            </a:avLst>
          </a:prstGeom>
          <a:solidFill>
            <a:srgbClr val="FE59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29" name="圆角矩形">
            <a:extLst>
              <a:ext uri="{FF2B5EF4-FFF2-40B4-BE49-F238E27FC236}">
                <a16:creationId xmlns:a16="http://schemas.microsoft.com/office/drawing/2014/main" id="{CC9EC72E-A697-4220-9B29-CAD806589077}"/>
              </a:ext>
            </a:extLst>
          </p:cNvPr>
          <p:cNvSpPr/>
          <p:nvPr/>
        </p:nvSpPr>
        <p:spPr>
          <a:xfrm>
            <a:off x="2819591" y="4660717"/>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30" name="2007">
            <a:extLst>
              <a:ext uri="{FF2B5EF4-FFF2-40B4-BE49-F238E27FC236}">
                <a16:creationId xmlns:a16="http://schemas.microsoft.com/office/drawing/2014/main" id="{59E4CD14-2B74-40BA-8DAB-041022294C4A}"/>
              </a:ext>
            </a:extLst>
          </p:cNvPr>
          <p:cNvSpPr txBox="1"/>
          <p:nvPr/>
        </p:nvSpPr>
        <p:spPr>
          <a:xfrm>
            <a:off x="3367099" y="4446432"/>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dirty="0"/>
              <a:t>200</a:t>
            </a:r>
            <a:r>
              <a:rPr lang="en-US" altLang="zh-CN" sz="1100" dirty="0"/>
              <a:t>6</a:t>
            </a:r>
            <a:endParaRPr sz="1100" dirty="0"/>
          </a:p>
        </p:txBody>
      </p:sp>
      <p:sp>
        <p:nvSpPr>
          <p:cNvPr id="32" name="圆角矩形">
            <a:extLst>
              <a:ext uri="{FF2B5EF4-FFF2-40B4-BE49-F238E27FC236}">
                <a16:creationId xmlns:a16="http://schemas.microsoft.com/office/drawing/2014/main" id="{8102674C-178C-4255-A7EE-8157E4C65457}"/>
              </a:ext>
            </a:extLst>
          </p:cNvPr>
          <p:cNvSpPr/>
          <p:nvPr/>
        </p:nvSpPr>
        <p:spPr>
          <a:xfrm>
            <a:off x="4526068" y="4427220"/>
            <a:ext cx="1460501" cy="329965"/>
          </a:xfrm>
          <a:prstGeom prst="roundRect">
            <a:avLst>
              <a:gd name="adj" fmla="val 9622"/>
            </a:avLst>
          </a:prstGeom>
          <a:solidFill>
            <a:srgbClr val="FE59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33" name="圆角矩形">
            <a:extLst>
              <a:ext uri="{FF2B5EF4-FFF2-40B4-BE49-F238E27FC236}">
                <a16:creationId xmlns:a16="http://schemas.microsoft.com/office/drawing/2014/main" id="{9E56563B-65C5-4AC2-A0EE-A772E8F15900}"/>
              </a:ext>
            </a:extLst>
          </p:cNvPr>
          <p:cNvSpPr/>
          <p:nvPr/>
        </p:nvSpPr>
        <p:spPr>
          <a:xfrm>
            <a:off x="4526068" y="4658102"/>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34" name="2009">
            <a:extLst>
              <a:ext uri="{FF2B5EF4-FFF2-40B4-BE49-F238E27FC236}">
                <a16:creationId xmlns:a16="http://schemas.microsoft.com/office/drawing/2014/main" id="{7E72A5AE-2090-4A1C-85F3-702DE7D5AF4A}"/>
              </a:ext>
            </a:extLst>
          </p:cNvPr>
          <p:cNvSpPr txBox="1"/>
          <p:nvPr/>
        </p:nvSpPr>
        <p:spPr>
          <a:xfrm>
            <a:off x="5072354" y="4443816"/>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2009</a:t>
            </a:r>
          </a:p>
        </p:txBody>
      </p:sp>
      <p:sp>
        <p:nvSpPr>
          <p:cNvPr id="35" name="圆角矩形">
            <a:extLst>
              <a:ext uri="{FF2B5EF4-FFF2-40B4-BE49-F238E27FC236}">
                <a16:creationId xmlns:a16="http://schemas.microsoft.com/office/drawing/2014/main" id="{3415248A-675A-4D55-AAF0-771C43A3BF31}"/>
              </a:ext>
            </a:extLst>
          </p:cNvPr>
          <p:cNvSpPr/>
          <p:nvPr/>
        </p:nvSpPr>
        <p:spPr>
          <a:xfrm>
            <a:off x="6214470" y="4427220"/>
            <a:ext cx="1460501" cy="329965"/>
          </a:xfrm>
          <a:prstGeom prst="roundRect">
            <a:avLst>
              <a:gd name="adj" fmla="val 9622"/>
            </a:avLst>
          </a:prstGeom>
          <a:solidFill>
            <a:srgbClr val="FE59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36" name="圆角矩形">
            <a:extLst>
              <a:ext uri="{FF2B5EF4-FFF2-40B4-BE49-F238E27FC236}">
                <a16:creationId xmlns:a16="http://schemas.microsoft.com/office/drawing/2014/main" id="{541629AA-A14A-41E0-8128-136D058952F9}"/>
              </a:ext>
            </a:extLst>
          </p:cNvPr>
          <p:cNvSpPr/>
          <p:nvPr/>
        </p:nvSpPr>
        <p:spPr>
          <a:xfrm>
            <a:off x="6214470" y="4658102"/>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37" name="2013">
            <a:extLst>
              <a:ext uri="{FF2B5EF4-FFF2-40B4-BE49-F238E27FC236}">
                <a16:creationId xmlns:a16="http://schemas.microsoft.com/office/drawing/2014/main" id="{9A66C81B-91C4-48D9-883F-A515421034F5}"/>
              </a:ext>
            </a:extLst>
          </p:cNvPr>
          <p:cNvSpPr txBox="1"/>
          <p:nvPr/>
        </p:nvSpPr>
        <p:spPr>
          <a:xfrm>
            <a:off x="6760756" y="4443816"/>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2013</a:t>
            </a:r>
          </a:p>
        </p:txBody>
      </p:sp>
      <p:sp>
        <p:nvSpPr>
          <p:cNvPr id="38" name="圆角矩形">
            <a:extLst>
              <a:ext uri="{FF2B5EF4-FFF2-40B4-BE49-F238E27FC236}">
                <a16:creationId xmlns:a16="http://schemas.microsoft.com/office/drawing/2014/main" id="{018C203C-0536-4248-AAED-DFF6D941D387}"/>
              </a:ext>
            </a:extLst>
          </p:cNvPr>
          <p:cNvSpPr/>
          <p:nvPr/>
        </p:nvSpPr>
        <p:spPr>
          <a:xfrm>
            <a:off x="7919972" y="4427220"/>
            <a:ext cx="1460502" cy="329965"/>
          </a:xfrm>
          <a:prstGeom prst="roundRect">
            <a:avLst>
              <a:gd name="adj" fmla="val 9622"/>
            </a:avLst>
          </a:prstGeom>
          <a:solidFill>
            <a:srgbClr val="FE59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39" name="圆角矩形">
            <a:extLst>
              <a:ext uri="{FF2B5EF4-FFF2-40B4-BE49-F238E27FC236}">
                <a16:creationId xmlns:a16="http://schemas.microsoft.com/office/drawing/2014/main" id="{22B1902A-B271-4A6C-AAC1-ECB9899E6303}"/>
              </a:ext>
            </a:extLst>
          </p:cNvPr>
          <p:cNvSpPr/>
          <p:nvPr/>
        </p:nvSpPr>
        <p:spPr>
          <a:xfrm>
            <a:off x="7919972" y="4658102"/>
            <a:ext cx="1460502"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40" name="2015">
            <a:extLst>
              <a:ext uri="{FF2B5EF4-FFF2-40B4-BE49-F238E27FC236}">
                <a16:creationId xmlns:a16="http://schemas.microsoft.com/office/drawing/2014/main" id="{74ECD761-D559-405D-85AA-D72E6D8F6AF8}"/>
              </a:ext>
            </a:extLst>
          </p:cNvPr>
          <p:cNvSpPr txBox="1"/>
          <p:nvPr/>
        </p:nvSpPr>
        <p:spPr>
          <a:xfrm>
            <a:off x="8466258" y="4443816"/>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2015</a:t>
            </a:r>
          </a:p>
        </p:txBody>
      </p:sp>
      <p:pic>
        <p:nvPicPr>
          <p:cNvPr id="41" name="image20.jpg" descr="image20.jpg">
            <a:extLst>
              <a:ext uri="{FF2B5EF4-FFF2-40B4-BE49-F238E27FC236}">
                <a16:creationId xmlns:a16="http://schemas.microsoft.com/office/drawing/2014/main" id="{0B554759-D417-41A4-B2D3-E3E22CB46D92}"/>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7919972" y="4655486"/>
            <a:ext cx="1460578" cy="575929"/>
          </a:xfrm>
          <a:prstGeom prst="rect">
            <a:avLst/>
          </a:prstGeom>
          <a:ln w="12700">
            <a:miter lim="400000"/>
          </a:ln>
          <a:effectLst>
            <a:outerShdw blurRad="114300" dist="16161" dir="5400000" rotWithShape="0">
              <a:srgbClr val="5D3179">
                <a:alpha val="15802"/>
              </a:srgbClr>
            </a:outerShdw>
          </a:effectLst>
        </p:spPr>
      </p:pic>
      <p:sp>
        <p:nvSpPr>
          <p:cNvPr id="42" name="圆角矩形">
            <a:extLst>
              <a:ext uri="{FF2B5EF4-FFF2-40B4-BE49-F238E27FC236}">
                <a16:creationId xmlns:a16="http://schemas.microsoft.com/office/drawing/2014/main" id="{B4540940-BA2B-4A86-A5F0-113A94262828}"/>
              </a:ext>
            </a:extLst>
          </p:cNvPr>
          <p:cNvSpPr/>
          <p:nvPr/>
        </p:nvSpPr>
        <p:spPr>
          <a:xfrm>
            <a:off x="9619201" y="4428125"/>
            <a:ext cx="1460501" cy="329965"/>
          </a:xfrm>
          <a:prstGeom prst="roundRect">
            <a:avLst>
              <a:gd name="adj" fmla="val 9622"/>
            </a:avLst>
          </a:prstGeom>
          <a:solidFill>
            <a:srgbClr val="FE59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43" name="圆角矩形">
            <a:extLst>
              <a:ext uri="{FF2B5EF4-FFF2-40B4-BE49-F238E27FC236}">
                <a16:creationId xmlns:a16="http://schemas.microsoft.com/office/drawing/2014/main" id="{2190E846-D865-4408-B527-1FBDC7236948}"/>
              </a:ext>
            </a:extLst>
          </p:cNvPr>
          <p:cNvSpPr/>
          <p:nvPr/>
        </p:nvSpPr>
        <p:spPr>
          <a:xfrm>
            <a:off x="9619201" y="4659007"/>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44" name="2017">
            <a:extLst>
              <a:ext uri="{FF2B5EF4-FFF2-40B4-BE49-F238E27FC236}">
                <a16:creationId xmlns:a16="http://schemas.microsoft.com/office/drawing/2014/main" id="{47111084-EECF-49E1-9FC0-650C52768FDA}"/>
              </a:ext>
            </a:extLst>
          </p:cNvPr>
          <p:cNvSpPr txBox="1"/>
          <p:nvPr/>
        </p:nvSpPr>
        <p:spPr>
          <a:xfrm>
            <a:off x="10165487" y="4444721"/>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2017</a:t>
            </a:r>
          </a:p>
        </p:txBody>
      </p:sp>
      <p:sp>
        <p:nvSpPr>
          <p:cNvPr id="45" name="线条">
            <a:extLst>
              <a:ext uri="{FF2B5EF4-FFF2-40B4-BE49-F238E27FC236}">
                <a16:creationId xmlns:a16="http://schemas.microsoft.com/office/drawing/2014/main" id="{C1CC6811-17D1-4D29-A2A8-B6B95D134958}"/>
              </a:ext>
            </a:extLst>
          </p:cNvPr>
          <p:cNvSpPr/>
          <p:nvPr/>
        </p:nvSpPr>
        <p:spPr>
          <a:xfrm flipV="1">
            <a:off x="1003683" y="3658820"/>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46" name="圆角矩形">
            <a:extLst>
              <a:ext uri="{FF2B5EF4-FFF2-40B4-BE49-F238E27FC236}">
                <a16:creationId xmlns:a16="http://schemas.microsoft.com/office/drawing/2014/main" id="{54BCDB2C-5D17-4516-B267-3F32B767D115}"/>
              </a:ext>
            </a:extLst>
          </p:cNvPr>
          <p:cNvSpPr/>
          <p:nvPr/>
        </p:nvSpPr>
        <p:spPr>
          <a:xfrm>
            <a:off x="275894"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51" name="1999">
            <a:extLst>
              <a:ext uri="{FF2B5EF4-FFF2-40B4-BE49-F238E27FC236}">
                <a16:creationId xmlns:a16="http://schemas.microsoft.com/office/drawing/2014/main" id="{5C075FE7-6E2B-43F3-84B4-5F66BE705B7D}"/>
              </a:ext>
            </a:extLst>
          </p:cNvPr>
          <p:cNvSpPr txBox="1"/>
          <p:nvPr/>
        </p:nvSpPr>
        <p:spPr>
          <a:xfrm>
            <a:off x="822180"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dirty="0"/>
              <a:t>1999</a:t>
            </a:r>
          </a:p>
        </p:txBody>
      </p:sp>
      <p:sp>
        <p:nvSpPr>
          <p:cNvPr id="52" name="圆形">
            <a:extLst>
              <a:ext uri="{FF2B5EF4-FFF2-40B4-BE49-F238E27FC236}">
                <a16:creationId xmlns:a16="http://schemas.microsoft.com/office/drawing/2014/main" id="{1B9E4207-6F5D-4A55-BF0C-2499263E7ABB}"/>
              </a:ext>
            </a:extLst>
          </p:cNvPr>
          <p:cNvSpPr/>
          <p:nvPr/>
        </p:nvSpPr>
        <p:spPr>
          <a:xfrm>
            <a:off x="952884" y="3994150"/>
            <a:ext cx="101601"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53" name="线条">
            <a:extLst>
              <a:ext uri="{FF2B5EF4-FFF2-40B4-BE49-F238E27FC236}">
                <a16:creationId xmlns:a16="http://schemas.microsoft.com/office/drawing/2014/main" id="{CD62D7FF-DFA9-492A-BFDC-A7815A857428}"/>
              </a:ext>
            </a:extLst>
          </p:cNvPr>
          <p:cNvSpPr/>
          <p:nvPr/>
        </p:nvSpPr>
        <p:spPr>
          <a:xfrm flipV="1">
            <a:off x="1852403" y="4040722"/>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54" name="线条">
            <a:extLst>
              <a:ext uri="{FF2B5EF4-FFF2-40B4-BE49-F238E27FC236}">
                <a16:creationId xmlns:a16="http://schemas.microsoft.com/office/drawing/2014/main" id="{DB34336A-4EAC-405B-BDA3-41F7E27621DD}"/>
              </a:ext>
            </a:extLst>
          </p:cNvPr>
          <p:cNvSpPr/>
          <p:nvPr/>
        </p:nvSpPr>
        <p:spPr>
          <a:xfrm flipV="1">
            <a:off x="2701122" y="3658820"/>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55" name="线条">
            <a:extLst>
              <a:ext uri="{FF2B5EF4-FFF2-40B4-BE49-F238E27FC236}">
                <a16:creationId xmlns:a16="http://schemas.microsoft.com/office/drawing/2014/main" id="{8F8F6FE4-9C89-422A-9FF0-7F64CCF737DD}"/>
              </a:ext>
            </a:extLst>
          </p:cNvPr>
          <p:cNvSpPr/>
          <p:nvPr/>
        </p:nvSpPr>
        <p:spPr>
          <a:xfrm flipV="1">
            <a:off x="3549841" y="4036664"/>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56" name="线条">
            <a:extLst>
              <a:ext uri="{FF2B5EF4-FFF2-40B4-BE49-F238E27FC236}">
                <a16:creationId xmlns:a16="http://schemas.microsoft.com/office/drawing/2014/main" id="{252A3731-FDEE-4DB6-BB09-273BBC33B084}"/>
              </a:ext>
            </a:extLst>
          </p:cNvPr>
          <p:cNvSpPr/>
          <p:nvPr/>
        </p:nvSpPr>
        <p:spPr>
          <a:xfrm flipV="1">
            <a:off x="4398561" y="3658820"/>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57" name="线条">
            <a:extLst>
              <a:ext uri="{FF2B5EF4-FFF2-40B4-BE49-F238E27FC236}">
                <a16:creationId xmlns:a16="http://schemas.microsoft.com/office/drawing/2014/main" id="{BEFDBAC4-AC5E-468F-A87A-BD231DCB9929}"/>
              </a:ext>
            </a:extLst>
          </p:cNvPr>
          <p:cNvSpPr/>
          <p:nvPr/>
        </p:nvSpPr>
        <p:spPr>
          <a:xfrm flipV="1">
            <a:off x="5247280" y="4040722"/>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58" name="线条">
            <a:extLst>
              <a:ext uri="{FF2B5EF4-FFF2-40B4-BE49-F238E27FC236}">
                <a16:creationId xmlns:a16="http://schemas.microsoft.com/office/drawing/2014/main" id="{9A0503B2-D7C4-4FE3-8FC4-9B50E8ACEBE4}"/>
              </a:ext>
            </a:extLst>
          </p:cNvPr>
          <p:cNvSpPr/>
          <p:nvPr/>
        </p:nvSpPr>
        <p:spPr>
          <a:xfrm flipV="1">
            <a:off x="6096000" y="3659800"/>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59" name="线条">
            <a:extLst>
              <a:ext uri="{FF2B5EF4-FFF2-40B4-BE49-F238E27FC236}">
                <a16:creationId xmlns:a16="http://schemas.microsoft.com/office/drawing/2014/main" id="{493C00E9-4C85-4610-95FD-FA8C6A53A6AA}"/>
              </a:ext>
            </a:extLst>
          </p:cNvPr>
          <p:cNvSpPr/>
          <p:nvPr/>
        </p:nvSpPr>
        <p:spPr>
          <a:xfrm flipV="1">
            <a:off x="6944720" y="4050188"/>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60" name="线条">
            <a:extLst>
              <a:ext uri="{FF2B5EF4-FFF2-40B4-BE49-F238E27FC236}">
                <a16:creationId xmlns:a16="http://schemas.microsoft.com/office/drawing/2014/main" id="{D0154141-EB50-487E-B0C1-F5CBD392F814}"/>
              </a:ext>
            </a:extLst>
          </p:cNvPr>
          <p:cNvSpPr/>
          <p:nvPr/>
        </p:nvSpPr>
        <p:spPr>
          <a:xfrm flipV="1">
            <a:off x="7791852" y="3665220"/>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61" name="线条">
            <a:extLst>
              <a:ext uri="{FF2B5EF4-FFF2-40B4-BE49-F238E27FC236}">
                <a16:creationId xmlns:a16="http://schemas.microsoft.com/office/drawing/2014/main" id="{440ABCB9-7651-4E34-AED0-7E7A22828198}"/>
              </a:ext>
            </a:extLst>
          </p:cNvPr>
          <p:cNvSpPr/>
          <p:nvPr/>
        </p:nvSpPr>
        <p:spPr>
          <a:xfrm flipV="1">
            <a:off x="8642159" y="4055714"/>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62" name="线条">
            <a:extLst>
              <a:ext uri="{FF2B5EF4-FFF2-40B4-BE49-F238E27FC236}">
                <a16:creationId xmlns:a16="http://schemas.microsoft.com/office/drawing/2014/main" id="{A8C62998-5929-4B0D-9596-3692C0E2F83A}"/>
              </a:ext>
            </a:extLst>
          </p:cNvPr>
          <p:cNvSpPr/>
          <p:nvPr/>
        </p:nvSpPr>
        <p:spPr>
          <a:xfrm flipV="1">
            <a:off x="9484527" y="3658820"/>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63" name="线条">
            <a:extLst>
              <a:ext uri="{FF2B5EF4-FFF2-40B4-BE49-F238E27FC236}">
                <a16:creationId xmlns:a16="http://schemas.microsoft.com/office/drawing/2014/main" id="{E819BF97-93CC-4FA6-A498-DDE653CFCAA4}"/>
              </a:ext>
            </a:extLst>
          </p:cNvPr>
          <p:cNvSpPr/>
          <p:nvPr/>
        </p:nvSpPr>
        <p:spPr>
          <a:xfrm flipV="1">
            <a:off x="10339598" y="4039276"/>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64" name="线条">
            <a:extLst>
              <a:ext uri="{FF2B5EF4-FFF2-40B4-BE49-F238E27FC236}">
                <a16:creationId xmlns:a16="http://schemas.microsoft.com/office/drawing/2014/main" id="{1413B4EC-4F82-4810-A44A-3664F8474D9E}"/>
              </a:ext>
            </a:extLst>
          </p:cNvPr>
          <p:cNvSpPr/>
          <p:nvPr/>
        </p:nvSpPr>
        <p:spPr>
          <a:xfrm flipV="1">
            <a:off x="11183553" y="3663216"/>
            <a:ext cx="1" cy="381001"/>
          </a:xfrm>
          <a:prstGeom prst="line">
            <a:avLst/>
          </a:prstGeom>
          <a:ln w="19050">
            <a:solidFill>
              <a:srgbClr val="535353">
                <a:alpha val="22602"/>
              </a:srgbClr>
            </a:solidFill>
            <a:custDash>
              <a:ds d="200000" sp="200000"/>
            </a:custDash>
            <a:miter lim="400000"/>
          </a:ln>
        </p:spPr>
        <p:txBody>
          <a:bodyPr lIns="22859" tIns="22859" rIns="22859" bIns="22859"/>
          <a:lstStyle/>
          <a:p>
            <a:endParaRPr sz="900"/>
          </a:p>
        </p:txBody>
      </p:sp>
      <p:sp>
        <p:nvSpPr>
          <p:cNvPr id="65" name="圆角矩形">
            <a:extLst>
              <a:ext uri="{FF2B5EF4-FFF2-40B4-BE49-F238E27FC236}">
                <a16:creationId xmlns:a16="http://schemas.microsoft.com/office/drawing/2014/main" id="{577287B8-1695-415D-BDC8-7C61CBC95940}"/>
              </a:ext>
            </a:extLst>
          </p:cNvPr>
          <p:cNvSpPr/>
          <p:nvPr/>
        </p:nvSpPr>
        <p:spPr>
          <a:xfrm>
            <a:off x="10451602"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66" name="圆角矩形">
            <a:extLst>
              <a:ext uri="{FF2B5EF4-FFF2-40B4-BE49-F238E27FC236}">
                <a16:creationId xmlns:a16="http://schemas.microsoft.com/office/drawing/2014/main" id="{083E6154-E45F-4134-9981-B71CB2CE9DE2}"/>
              </a:ext>
            </a:extLst>
          </p:cNvPr>
          <p:cNvSpPr/>
          <p:nvPr/>
        </p:nvSpPr>
        <p:spPr>
          <a:xfrm>
            <a:off x="10451602" y="2874306"/>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67" name="All-in IoT">
            <a:extLst>
              <a:ext uri="{FF2B5EF4-FFF2-40B4-BE49-F238E27FC236}">
                <a16:creationId xmlns:a16="http://schemas.microsoft.com/office/drawing/2014/main" id="{0EEC9D85-02F9-4C53-8DD7-BFA2E02A7FB1}"/>
              </a:ext>
            </a:extLst>
          </p:cNvPr>
          <p:cNvSpPr txBox="1"/>
          <p:nvPr/>
        </p:nvSpPr>
        <p:spPr>
          <a:xfrm>
            <a:off x="10973306" y="2962442"/>
            <a:ext cx="911114" cy="42062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l">
              <a:defRPr sz="2400" b="1">
                <a:solidFill>
                  <a:srgbClr val="5D79FF"/>
                </a:solidFill>
              </a:defRPr>
            </a:pPr>
            <a:r>
              <a:rPr lang="en-US" altLang="zh-CN" sz="1200" dirty="0">
                <a:solidFill>
                  <a:srgbClr val="FF6C00"/>
                </a:solidFill>
              </a:rPr>
              <a:t>IoT</a:t>
            </a:r>
            <a:r>
              <a:rPr lang="zh-CN" altLang="en-US" sz="1200" dirty="0">
                <a:solidFill>
                  <a:srgbClr val="FF6C00"/>
                </a:solidFill>
              </a:rPr>
              <a:t>，</a:t>
            </a:r>
            <a:r>
              <a:rPr lang="en-US" altLang="zh-CN" sz="1200" dirty="0">
                <a:solidFill>
                  <a:srgbClr val="FF6C00"/>
                </a:solidFill>
              </a:rPr>
              <a:t>Edge</a:t>
            </a:r>
            <a:r>
              <a:rPr lang="zh-CN" altLang="en-US" sz="1200" dirty="0">
                <a:solidFill>
                  <a:srgbClr val="FF6C00"/>
                </a:solidFill>
              </a:rPr>
              <a:t> </a:t>
            </a:r>
            <a:r>
              <a:rPr lang="en-US" altLang="zh-CN" sz="1200" dirty="0">
                <a:solidFill>
                  <a:srgbClr val="FF6C00"/>
                </a:solidFill>
              </a:rPr>
              <a:t>Computing</a:t>
            </a:r>
            <a:endParaRPr sz="1200" dirty="0">
              <a:solidFill>
                <a:srgbClr val="FF6C00"/>
              </a:solidFill>
            </a:endParaRPr>
          </a:p>
        </p:txBody>
      </p:sp>
      <p:sp>
        <p:nvSpPr>
          <p:cNvPr id="68" name="成组">
            <a:extLst>
              <a:ext uri="{FF2B5EF4-FFF2-40B4-BE49-F238E27FC236}">
                <a16:creationId xmlns:a16="http://schemas.microsoft.com/office/drawing/2014/main" id="{17767B53-C832-4E6E-82A1-B422488DA90E}"/>
              </a:ext>
            </a:extLst>
          </p:cNvPr>
          <p:cNvSpPr/>
          <p:nvPr/>
        </p:nvSpPr>
        <p:spPr>
          <a:xfrm>
            <a:off x="10601664" y="2995604"/>
            <a:ext cx="329967" cy="329967"/>
          </a:xfrm>
          <a:prstGeom prst="ellipse">
            <a:avLst/>
          </a:prstGeom>
          <a:gradFill flip="none" rotWithShape="1">
            <a:gsLst>
              <a:gs pos="0">
                <a:srgbClr val="FF8600"/>
              </a:gs>
              <a:gs pos="100000">
                <a:srgbClr val="FE5900"/>
              </a:gs>
            </a:gsLst>
            <a:lin ang="5400000" scaled="0"/>
          </a:gradFill>
          <a:ln w="12700" cap="flat">
            <a:noFill/>
            <a:miter lim="400000"/>
          </a:ln>
          <a:effectLst/>
        </p:spPr>
        <p:txBody>
          <a:bodyPr wrap="square" lIns="25400" tIns="25400" rIns="25400" bIns="25400" numCol="1" anchor="ctr">
            <a:noAutofit/>
          </a:bodyPr>
          <a:lstStyle/>
          <a:p>
            <a:pPr>
              <a:defRPr>
                <a:latin typeface="Helvetica Light"/>
                <a:ea typeface="Helvetica Light"/>
                <a:cs typeface="Helvetica Light"/>
                <a:sym typeface="Helvetica Light"/>
              </a:defRPr>
            </a:pPr>
            <a:endParaRPr sz="900"/>
          </a:p>
        </p:txBody>
      </p:sp>
      <p:pic>
        <p:nvPicPr>
          <p:cNvPr id="69" name="iot (1).png" descr="iot (1).png">
            <a:extLst>
              <a:ext uri="{FF2B5EF4-FFF2-40B4-BE49-F238E27FC236}">
                <a16:creationId xmlns:a16="http://schemas.microsoft.com/office/drawing/2014/main" id="{51F87C3F-2D52-4817-A1C3-562D3D6C0F09}"/>
              </a:ext>
            </a:extLst>
          </p:cNvPr>
          <p:cNvPicPr>
            <a:picLocks noChangeAspect="1"/>
          </p:cNvPicPr>
          <p:nvPr/>
        </p:nvPicPr>
        <p:blipFill>
          <a:blip r:embed="rId6"/>
          <a:stretch>
            <a:fillRect/>
          </a:stretch>
        </p:blipFill>
        <p:spPr>
          <a:xfrm>
            <a:off x="10630902" y="3045563"/>
            <a:ext cx="268013" cy="268012"/>
          </a:xfrm>
          <a:prstGeom prst="rect">
            <a:avLst/>
          </a:prstGeom>
          <a:ln w="12700" cap="flat">
            <a:noFill/>
            <a:miter lim="400000"/>
          </a:ln>
          <a:effectLst/>
        </p:spPr>
      </p:pic>
      <p:sp>
        <p:nvSpPr>
          <p:cNvPr id="70" name="2018">
            <a:extLst>
              <a:ext uri="{FF2B5EF4-FFF2-40B4-BE49-F238E27FC236}">
                <a16:creationId xmlns:a16="http://schemas.microsoft.com/office/drawing/2014/main" id="{8AC6CA41-ABF6-445B-AD05-6CA9C6D14221}"/>
              </a:ext>
            </a:extLst>
          </p:cNvPr>
          <p:cNvSpPr txBox="1"/>
          <p:nvPr/>
        </p:nvSpPr>
        <p:spPr>
          <a:xfrm>
            <a:off x="10997887"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2018</a:t>
            </a:r>
          </a:p>
        </p:txBody>
      </p:sp>
      <p:sp>
        <p:nvSpPr>
          <p:cNvPr id="71" name="圆角矩形">
            <a:extLst>
              <a:ext uri="{FF2B5EF4-FFF2-40B4-BE49-F238E27FC236}">
                <a16:creationId xmlns:a16="http://schemas.microsoft.com/office/drawing/2014/main" id="{26AF1E26-726D-4747-BF06-39034F97D3FB}"/>
              </a:ext>
            </a:extLst>
          </p:cNvPr>
          <p:cNvSpPr/>
          <p:nvPr/>
        </p:nvSpPr>
        <p:spPr>
          <a:xfrm>
            <a:off x="8754593" y="3337921"/>
            <a:ext cx="1460501" cy="329965"/>
          </a:xfrm>
          <a:prstGeom prst="roundRect">
            <a:avLst>
              <a:gd name="adj" fmla="val 9622"/>
            </a:avLst>
          </a:prstGeom>
          <a:solidFill>
            <a:srgbClr val="FF6C00"/>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72" name="圆角矩形">
            <a:extLst>
              <a:ext uri="{FF2B5EF4-FFF2-40B4-BE49-F238E27FC236}">
                <a16:creationId xmlns:a16="http://schemas.microsoft.com/office/drawing/2014/main" id="{7B9E2D0B-FC48-4714-B489-9822BB34F95D}"/>
              </a:ext>
            </a:extLst>
          </p:cNvPr>
          <p:cNvSpPr/>
          <p:nvPr/>
        </p:nvSpPr>
        <p:spPr>
          <a:xfrm>
            <a:off x="8754593" y="2874306"/>
            <a:ext cx="1460501" cy="571501"/>
          </a:xfrm>
          <a:prstGeom prst="roundRect">
            <a:avLst>
              <a:gd name="adj" fmla="val 5556"/>
            </a:avLst>
          </a:prstGeom>
          <a:solidFill>
            <a:srgbClr val="FFFFFF"/>
          </a:solidFill>
          <a:ln w="12700">
            <a:miter lim="400000"/>
          </a:ln>
          <a:effectLst>
            <a:outerShdw blurRad="114300" dist="16161" dir="5400000" rotWithShape="0">
              <a:srgbClr val="5D3179">
                <a:alpha val="15802"/>
              </a:srgbClr>
            </a:outerShdw>
          </a:effectLst>
        </p:spPr>
        <p:txBody>
          <a:bodyPr lIns="25400" tIns="25400" rIns="25400" bIns="25400" anchor="ctr"/>
          <a:lstStyle/>
          <a:p>
            <a:pPr>
              <a:defRPr>
                <a:latin typeface="Helvetica Light"/>
                <a:ea typeface="Helvetica Light"/>
                <a:cs typeface="Helvetica Light"/>
                <a:sym typeface="Helvetica Light"/>
              </a:defRPr>
            </a:pPr>
            <a:endParaRPr sz="900"/>
          </a:p>
        </p:txBody>
      </p:sp>
      <p:sp>
        <p:nvSpPr>
          <p:cNvPr id="73" name="The Largest…">
            <a:extLst>
              <a:ext uri="{FF2B5EF4-FFF2-40B4-BE49-F238E27FC236}">
                <a16:creationId xmlns:a16="http://schemas.microsoft.com/office/drawing/2014/main" id="{8BCF6C35-2977-47FD-B5FE-E423C43F01FD}"/>
              </a:ext>
            </a:extLst>
          </p:cNvPr>
          <p:cNvSpPr txBox="1"/>
          <p:nvPr/>
        </p:nvSpPr>
        <p:spPr>
          <a:xfrm>
            <a:off x="9204707" y="2941070"/>
            <a:ext cx="841577" cy="43050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411111">
              <a:lnSpc>
                <a:spcPct val="120000"/>
              </a:lnSpc>
              <a:defRPr sz="1400" b="1">
                <a:solidFill>
                  <a:srgbClr val="5D79FF"/>
                </a:solidFill>
              </a:defRPr>
            </a:pPr>
            <a:r>
              <a:rPr sz="700" dirty="0">
                <a:solidFill>
                  <a:srgbClr val="FF6C00"/>
                </a:solidFill>
              </a:rPr>
              <a:t>The Largest</a:t>
            </a:r>
          </a:p>
          <a:p>
            <a:pPr defTabSz="411111">
              <a:lnSpc>
                <a:spcPct val="120000"/>
              </a:lnSpc>
              <a:defRPr sz="1400" b="1">
                <a:solidFill>
                  <a:srgbClr val="5D79FF"/>
                </a:solidFill>
              </a:defRPr>
            </a:pPr>
            <a:r>
              <a:rPr sz="700" dirty="0">
                <a:solidFill>
                  <a:srgbClr val="FF6C00"/>
                </a:solidFill>
              </a:rPr>
              <a:t>Retail Commerce </a:t>
            </a:r>
          </a:p>
          <a:p>
            <a:pPr defTabSz="411111">
              <a:lnSpc>
                <a:spcPct val="120000"/>
              </a:lnSpc>
              <a:defRPr sz="1400" b="1">
                <a:solidFill>
                  <a:srgbClr val="5D79FF"/>
                </a:solidFill>
              </a:defRPr>
            </a:pPr>
            <a:r>
              <a:rPr sz="700" dirty="0">
                <a:solidFill>
                  <a:srgbClr val="FF6C00"/>
                </a:solidFill>
              </a:rPr>
              <a:t>Company Worldwide</a:t>
            </a:r>
          </a:p>
        </p:txBody>
      </p:sp>
      <p:sp>
        <p:nvSpPr>
          <p:cNvPr id="74" name="圆形">
            <a:extLst>
              <a:ext uri="{FF2B5EF4-FFF2-40B4-BE49-F238E27FC236}">
                <a16:creationId xmlns:a16="http://schemas.microsoft.com/office/drawing/2014/main" id="{7C4DB275-470A-4E23-B60C-D9C1B491F820}"/>
              </a:ext>
            </a:extLst>
          </p:cNvPr>
          <p:cNvSpPr/>
          <p:nvPr/>
        </p:nvSpPr>
        <p:spPr>
          <a:xfrm>
            <a:off x="8831673" y="3001423"/>
            <a:ext cx="329967" cy="329966"/>
          </a:xfrm>
          <a:prstGeom prst="ellipse">
            <a:avLst/>
          </a:prstGeom>
          <a:gradFill flip="none" rotWithShape="1">
            <a:gsLst>
              <a:gs pos="0">
                <a:srgbClr val="FF8600"/>
              </a:gs>
              <a:gs pos="100000">
                <a:srgbClr val="FE5900"/>
              </a:gs>
            </a:gsLst>
            <a:lin ang="5400000" scaled="0"/>
          </a:gradFill>
          <a:ln w="12700" cap="flat">
            <a:noFill/>
            <a:miter lim="400000"/>
          </a:ln>
          <a:effectLst/>
        </p:spPr>
        <p:txBody>
          <a:bodyPr wrap="square" lIns="25400" tIns="25400" rIns="25400" bIns="25400" numCol="1" anchor="ctr">
            <a:noAutofit/>
          </a:bodyPr>
          <a:lstStyle/>
          <a:p>
            <a:pPr>
              <a:defRPr>
                <a:latin typeface="Helvetica Light"/>
                <a:ea typeface="Helvetica Light"/>
                <a:cs typeface="Helvetica Light"/>
                <a:sym typeface="Helvetica Light"/>
              </a:defRPr>
            </a:pPr>
            <a:endParaRPr sz="900"/>
          </a:p>
        </p:txBody>
      </p:sp>
      <p:sp>
        <p:nvSpPr>
          <p:cNvPr id="75" name="#1">
            <a:extLst>
              <a:ext uri="{FF2B5EF4-FFF2-40B4-BE49-F238E27FC236}">
                <a16:creationId xmlns:a16="http://schemas.microsoft.com/office/drawing/2014/main" id="{321F9EA6-32D9-4437-AE11-866BD9643A7A}"/>
              </a:ext>
            </a:extLst>
          </p:cNvPr>
          <p:cNvSpPr txBox="1"/>
          <p:nvPr/>
        </p:nvSpPr>
        <p:spPr>
          <a:xfrm>
            <a:off x="8872014" y="2986869"/>
            <a:ext cx="238848" cy="3590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p>
            <a:pPr defTabSz="411111">
              <a:defRPr sz="1800" b="1">
                <a:solidFill>
                  <a:srgbClr val="FFFFFF"/>
                </a:solidFill>
              </a:defRPr>
            </a:pPr>
            <a:r>
              <a:rPr sz="900" dirty="0"/>
              <a:t>#</a:t>
            </a:r>
            <a:r>
              <a:rPr sz="2000" dirty="0"/>
              <a:t>1</a:t>
            </a:r>
          </a:p>
        </p:txBody>
      </p:sp>
      <p:sp>
        <p:nvSpPr>
          <p:cNvPr id="76" name="2016">
            <a:extLst>
              <a:ext uri="{FF2B5EF4-FFF2-40B4-BE49-F238E27FC236}">
                <a16:creationId xmlns:a16="http://schemas.microsoft.com/office/drawing/2014/main" id="{2D5AE569-C81B-4056-B219-1A2C350B035C}"/>
              </a:ext>
            </a:extLst>
          </p:cNvPr>
          <p:cNvSpPr txBox="1"/>
          <p:nvPr/>
        </p:nvSpPr>
        <p:spPr>
          <a:xfrm>
            <a:off x="9300879" y="3443417"/>
            <a:ext cx="339837" cy="2205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2222">
              <a:defRPr sz="2200" b="1">
                <a:solidFill>
                  <a:srgbClr val="FFFFFF"/>
                </a:solidFill>
              </a:defRPr>
            </a:lvl1pPr>
          </a:lstStyle>
          <a:p>
            <a:r>
              <a:rPr sz="1100"/>
              <a:t>2016</a:t>
            </a:r>
          </a:p>
        </p:txBody>
      </p:sp>
      <p:sp>
        <p:nvSpPr>
          <p:cNvPr id="77" name="圆形">
            <a:extLst>
              <a:ext uri="{FF2B5EF4-FFF2-40B4-BE49-F238E27FC236}">
                <a16:creationId xmlns:a16="http://schemas.microsoft.com/office/drawing/2014/main" id="{C4464900-E9E8-4F2A-89D7-FAD1197B02FA}"/>
              </a:ext>
            </a:extLst>
          </p:cNvPr>
          <p:cNvSpPr/>
          <p:nvPr/>
        </p:nvSpPr>
        <p:spPr>
          <a:xfrm>
            <a:off x="9440077" y="3994150"/>
            <a:ext cx="101602"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78" name="圆形">
            <a:extLst>
              <a:ext uri="{FF2B5EF4-FFF2-40B4-BE49-F238E27FC236}">
                <a16:creationId xmlns:a16="http://schemas.microsoft.com/office/drawing/2014/main" id="{6B764155-5C53-47FA-8570-26A5743BB4F0}"/>
              </a:ext>
            </a:extLst>
          </p:cNvPr>
          <p:cNvSpPr/>
          <p:nvPr/>
        </p:nvSpPr>
        <p:spPr>
          <a:xfrm>
            <a:off x="10288798" y="3994150"/>
            <a:ext cx="101602" cy="101600"/>
          </a:xfrm>
          <a:prstGeom prst="ellipse">
            <a:avLst/>
          </a:prstGeom>
          <a:solidFill>
            <a:srgbClr val="FE59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79" name="圆形">
            <a:extLst>
              <a:ext uri="{FF2B5EF4-FFF2-40B4-BE49-F238E27FC236}">
                <a16:creationId xmlns:a16="http://schemas.microsoft.com/office/drawing/2014/main" id="{79A50FB6-3F44-4FF1-8464-586BCCA8689B}"/>
              </a:ext>
            </a:extLst>
          </p:cNvPr>
          <p:cNvSpPr/>
          <p:nvPr/>
        </p:nvSpPr>
        <p:spPr>
          <a:xfrm>
            <a:off x="11137516" y="3994150"/>
            <a:ext cx="101602"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0" name="圆形">
            <a:extLst>
              <a:ext uri="{FF2B5EF4-FFF2-40B4-BE49-F238E27FC236}">
                <a16:creationId xmlns:a16="http://schemas.microsoft.com/office/drawing/2014/main" id="{33247145-961A-48B8-9F3F-8B128F0E1423}"/>
              </a:ext>
            </a:extLst>
          </p:cNvPr>
          <p:cNvSpPr/>
          <p:nvPr/>
        </p:nvSpPr>
        <p:spPr>
          <a:xfrm>
            <a:off x="7742640" y="3994150"/>
            <a:ext cx="101602"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1" name="圆形">
            <a:extLst>
              <a:ext uri="{FF2B5EF4-FFF2-40B4-BE49-F238E27FC236}">
                <a16:creationId xmlns:a16="http://schemas.microsoft.com/office/drawing/2014/main" id="{4BC5A225-143F-409D-8BC1-1BDF95576FE9}"/>
              </a:ext>
            </a:extLst>
          </p:cNvPr>
          <p:cNvSpPr/>
          <p:nvPr/>
        </p:nvSpPr>
        <p:spPr>
          <a:xfrm>
            <a:off x="8591359" y="3994150"/>
            <a:ext cx="101602" cy="101600"/>
          </a:xfrm>
          <a:prstGeom prst="ellipse">
            <a:avLst/>
          </a:prstGeom>
          <a:solidFill>
            <a:srgbClr val="FE59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2" name="圆形">
            <a:extLst>
              <a:ext uri="{FF2B5EF4-FFF2-40B4-BE49-F238E27FC236}">
                <a16:creationId xmlns:a16="http://schemas.microsoft.com/office/drawing/2014/main" id="{C1868D04-E643-4138-9253-BD9D3E71CB2C}"/>
              </a:ext>
            </a:extLst>
          </p:cNvPr>
          <p:cNvSpPr/>
          <p:nvPr/>
        </p:nvSpPr>
        <p:spPr>
          <a:xfrm>
            <a:off x="4347761" y="3994150"/>
            <a:ext cx="101602"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3" name="圆形">
            <a:extLst>
              <a:ext uri="{FF2B5EF4-FFF2-40B4-BE49-F238E27FC236}">
                <a16:creationId xmlns:a16="http://schemas.microsoft.com/office/drawing/2014/main" id="{B29031EB-C067-4278-9C8F-408AD467B38C}"/>
              </a:ext>
            </a:extLst>
          </p:cNvPr>
          <p:cNvSpPr/>
          <p:nvPr/>
        </p:nvSpPr>
        <p:spPr>
          <a:xfrm>
            <a:off x="3499041" y="3994150"/>
            <a:ext cx="101602" cy="101600"/>
          </a:xfrm>
          <a:prstGeom prst="ellipse">
            <a:avLst/>
          </a:prstGeom>
          <a:solidFill>
            <a:srgbClr val="FE59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4" name="圆形">
            <a:extLst>
              <a:ext uri="{FF2B5EF4-FFF2-40B4-BE49-F238E27FC236}">
                <a16:creationId xmlns:a16="http://schemas.microsoft.com/office/drawing/2014/main" id="{4F1D81C1-1631-4809-B273-F9C87A40D3E0}"/>
              </a:ext>
            </a:extLst>
          </p:cNvPr>
          <p:cNvSpPr/>
          <p:nvPr/>
        </p:nvSpPr>
        <p:spPr>
          <a:xfrm>
            <a:off x="2650322" y="3994150"/>
            <a:ext cx="101602"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5" name="圆形">
            <a:extLst>
              <a:ext uri="{FF2B5EF4-FFF2-40B4-BE49-F238E27FC236}">
                <a16:creationId xmlns:a16="http://schemas.microsoft.com/office/drawing/2014/main" id="{3462CE40-447F-4A3D-ACE6-6B36B7A7F81B}"/>
              </a:ext>
            </a:extLst>
          </p:cNvPr>
          <p:cNvSpPr/>
          <p:nvPr/>
        </p:nvSpPr>
        <p:spPr>
          <a:xfrm>
            <a:off x="5196480" y="3994150"/>
            <a:ext cx="101602" cy="101600"/>
          </a:xfrm>
          <a:prstGeom prst="ellipse">
            <a:avLst/>
          </a:prstGeom>
          <a:solidFill>
            <a:srgbClr val="FE59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6" name="圆形">
            <a:extLst>
              <a:ext uri="{FF2B5EF4-FFF2-40B4-BE49-F238E27FC236}">
                <a16:creationId xmlns:a16="http://schemas.microsoft.com/office/drawing/2014/main" id="{C772D6B9-5388-4FAD-8972-F969DDC87C58}"/>
              </a:ext>
            </a:extLst>
          </p:cNvPr>
          <p:cNvSpPr/>
          <p:nvPr/>
        </p:nvSpPr>
        <p:spPr>
          <a:xfrm>
            <a:off x="6045200" y="3994150"/>
            <a:ext cx="101600" cy="101600"/>
          </a:xfrm>
          <a:prstGeom prst="ellipse">
            <a:avLst/>
          </a:prstGeom>
          <a:solidFill>
            <a:srgbClr val="FF6C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7" name="圆形">
            <a:extLst>
              <a:ext uri="{FF2B5EF4-FFF2-40B4-BE49-F238E27FC236}">
                <a16:creationId xmlns:a16="http://schemas.microsoft.com/office/drawing/2014/main" id="{8161B448-D73D-4638-9727-4EC240220B6D}"/>
              </a:ext>
            </a:extLst>
          </p:cNvPr>
          <p:cNvSpPr/>
          <p:nvPr/>
        </p:nvSpPr>
        <p:spPr>
          <a:xfrm>
            <a:off x="6893920" y="3994150"/>
            <a:ext cx="101602" cy="101600"/>
          </a:xfrm>
          <a:prstGeom prst="ellipse">
            <a:avLst/>
          </a:prstGeom>
          <a:solidFill>
            <a:srgbClr val="FE59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8" name="圆形">
            <a:extLst>
              <a:ext uri="{FF2B5EF4-FFF2-40B4-BE49-F238E27FC236}">
                <a16:creationId xmlns:a16="http://schemas.microsoft.com/office/drawing/2014/main" id="{66BDF332-4F97-4695-93E7-11D957DE9FE2}"/>
              </a:ext>
            </a:extLst>
          </p:cNvPr>
          <p:cNvSpPr/>
          <p:nvPr/>
        </p:nvSpPr>
        <p:spPr>
          <a:xfrm>
            <a:off x="1801603" y="3994150"/>
            <a:ext cx="101602" cy="101600"/>
          </a:xfrm>
          <a:prstGeom prst="ellipse">
            <a:avLst/>
          </a:prstGeom>
          <a:solidFill>
            <a:srgbClr val="FE5900"/>
          </a:solidFill>
          <a:ln w="12700">
            <a:miter lim="400000"/>
          </a:ln>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89" name="Milestones of Alibaba Group">
            <a:extLst>
              <a:ext uri="{FF2B5EF4-FFF2-40B4-BE49-F238E27FC236}">
                <a16:creationId xmlns:a16="http://schemas.microsoft.com/office/drawing/2014/main" id="{95E67A34-FF5E-4E3C-AF90-4E33A6BDF901}"/>
              </a:ext>
            </a:extLst>
          </p:cNvPr>
          <p:cNvSpPr txBox="1"/>
          <p:nvPr/>
        </p:nvSpPr>
        <p:spPr>
          <a:xfrm>
            <a:off x="0" y="777416"/>
            <a:ext cx="12192000" cy="53758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20000"/>
              </a:lnSpc>
              <a:defRPr sz="5800" b="1" spc="116">
                <a:solidFill>
                  <a:srgbClr val="181818"/>
                </a:solidFill>
                <a:latin typeface="Arial"/>
                <a:ea typeface="Arial"/>
                <a:cs typeface="Arial"/>
              </a:defRPr>
            </a:lvl1pPr>
          </a:lstStyle>
          <a:p>
            <a:pPr algn="ctr"/>
            <a:r>
              <a:rPr sz="2900" dirty="0"/>
              <a:t>Milestones of </a:t>
            </a:r>
            <a:r>
              <a:rPr lang="en-US" sz="2900" dirty="0"/>
              <a:t>Cloud</a:t>
            </a:r>
            <a:r>
              <a:rPr sz="2900" dirty="0"/>
              <a:t> </a:t>
            </a:r>
            <a:r>
              <a:rPr lang="en-US" sz="2900" dirty="0"/>
              <a:t>Computing</a:t>
            </a:r>
            <a:endParaRPr sz="2900" dirty="0"/>
          </a:p>
        </p:txBody>
      </p:sp>
      <p:pic>
        <p:nvPicPr>
          <p:cNvPr id="93" name="图片 92">
            <a:extLst>
              <a:ext uri="{FF2B5EF4-FFF2-40B4-BE49-F238E27FC236}">
                <a16:creationId xmlns:a16="http://schemas.microsoft.com/office/drawing/2014/main" id="{2A50B351-7AD7-4034-9F24-FBB8DFC68B12}"/>
              </a:ext>
            </a:extLst>
          </p:cNvPr>
          <p:cNvPicPr>
            <a:picLocks noChangeAspect="1"/>
          </p:cNvPicPr>
          <p:nvPr/>
        </p:nvPicPr>
        <p:blipFill>
          <a:blip r:embed="rId3"/>
          <a:stretch>
            <a:fillRect/>
          </a:stretch>
        </p:blipFill>
        <p:spPr>
          <a:xfrm>
            <a:off x="9722550" y="4816290"/>
            <a:ext cx="1249004" cy="232465"/>
          </a:xfrm>
          <a:prstGeom prst="rect">
            <a:avLst/>
          </a:prstGeom>
        </p:spPr>
      </p:pic>
      <p:pic>
        <p:nvPicPr>
          <p:cNvPr id="94" name="图片 93">
            <a:extLst>
              <a:ext uri="{FF2B5EF4-FFF2-40B4-BE49-F238E27FC236}">
                <a16:creationId xmlns:a16="http://schemas.microsoft.com/office/drawing/2014/main" id="{95D3AEEB-5840-4E83-AA9E-CAD04D427D05}"/>
              </a:ext>
            </a:extLst>
          </p:cNvPr>
          <p:cNvPicPr>
            <a:picLocks noChangeAspect="1"/>
          </p:cNvPicPr>
          <p:nvPr/>
        </p:nvPicPr>
        <p:blipFill rotWithShape="1">
          <a:blip r:embed="rId3"/>
          <a:srcRect r="30050" b="30841"/>
          <a:stretch/>
        </p:blipFill>
        <p:spPr>
          <a:xfrm>
            <a:off x="4672425" y="4836124"/>
            <a:ext cx="1166491" cy="214653"/>
          </a:xfrm>
          <a:prstGeom prst="rect">
            <a:avLst/>
          </a:prstGeom>
        </p:spPr>
      </p:pic>
      <p:sp>
        <p:nvSpPr>
          <p:cNvPr id="96" name="AutoShape 2" descr="Salesforce">
            <a:extLst>
              <a:ext uri="{FF2B5EF4-FFF2-40B4-BE49-F238E27FC236}">
                <a16:creationId xmlns:a16="http://schemas.microsoft.com/office/drawing/2014/main" id="{D0D71BE3-8F20-4208-A6DD-DD205346122F}"/>
              </a:ext>
            </a:extLst>
          </p:cNvPr>
          <p:cNvSpPr>
            <a:spLocks noChangeAspect="1" noChangeArrowheads="1"/>
          </p:cNvSpPr>
          <p:nvPr/>
        </p:nvSpPr>
        <p:spPr bwMode="auto">
          <a:xfrm>
            <a:off x="6019800" y="335280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zh-CN" altLang="en-US" sz="900"/>
          </a:p>
        </p:txBody>
      </p:sp>
      <p:pic>
        <p:nvPicPr>
          <p:cNvPr id="98" name="图形 97">
            <a:extLst>
              <a:ext uri="{FF2B5EF4-FFF2-40B4-BE49-F238E27FC236}">
                <a16:creationId xmlns:a16="http://schemas.microsoft.com/office/drawing/2014/main" id="{B242A7FC-C8FF-4F0E-B41F-C1014CAC7F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084" y="2772711"/>
            <a:ext cx="818343" cy="569282"/>
          </a:xfrm>
          <a:prstGeom prst="rect">
            <a:avLst/>
          </a:prstGeom>
        </p:spPr>
      </p:pic>
      <p:pic>
        <p:nvPicPr>
          <p:cNvPr id="100" name="图片 99">
            <a:extLst>
              <a:ext uri="{FF2B5EF4-FFF2-40B4-BE49-F238E27FC236}">
                <a16:creationId xmlns:a16="http://schemas.microsoft.com/office/drawing/2014/main" id="{07B7C3BB-EA1B-4FE5-9684-74A0BA41655C}"/>
              </a:ext>
            </a:extLst>
          </p:cNvPr>
          <p:cNvPicPr>
            <a:picLocks noChangeAspect="1"/>
          </p:cNvPicPr>
          <p:nvPr/>
        </p:nvPicPr>
        <p:blipFill>
          <a:blip r:embed="rId9"/>
          <a:stretch>
            <a:fillRect/>
          </a:stretch>
        </p:blipFill>
        <p:spPr>
          <a:xfrm>
            <a:off x="1296579" y="4654746"/>
            <a:ext cx="1160330" cy="761386"/>
          </a:xfrm>
          <a:prstGeom prst="rect">
            <a:avLst/>
          </a:prstGeom>
        </p:spPr>
      </p:pic>
      <p:pic>
        <p:nvPicPr>
          <p:cNvPr id="102" name="图片 101">
            <a:extLst>
              <a:ext uri="{FF2B5EF4-FFF2-40B4-BE49-F238E27FC236}">
                <a16:creationId xmlns:a16="http://schemas.microsoft.com/office/drawing/2014/main" id="{C64B8EB2-B0AF-4245-803F-6C3DF2F24EB7}"/>
              </a:ext>
            </a:extLst>
          </p:cNvPr>
          <p:cNvPicPr>
            <a:picLocks noChangeAspect="1"/>
          </p:cNvPicPr>
          <p:nvPr/>
        </p:nvPicPr>
        <p:blipFill>
          <a:blip r:embed="rId10"/>
          <a:stretch>
            <a:fillRect/>
          </a:stretch>
        </p:blipFill>
        <p:spPr>
          <a:xfrm>
            <a:off x="1948131" y="2418348"/>
            <a:ext cx="1489278" cy="974862"/>
          </a:xfrm>
          <a:prstGeom prst="rect">
            <a:avLst/>
          </a:prstGeom>
        </p:spPr>
      </p:pic>
      <p:pic>
        <p:nvPicPr>
          <p:cNvPr id="104" name="图片 103">
            <a:extLst>
              <a:ext uri="{FF2B5EF4-FFF2-40B4-BE49-F238E27FC236}">
                <a16:creationId xmlns:a16="http://schemas.microsoft.com/office/drawing/2014/main" id="{A0A1935D-A3DB-4519-AD36-113CB93BD991}"/>
              </a:ext>
            </a:extLst>
          </p:cNvPr>
          <p:cNvPicPr>
            <a:picLocks noChangeAspect="1"/>
          </p:cNvPicPr>
          <p:nvPr/>
        </p:nvPicPr>
        <p:blipFill>
          <a:blip r:embed="rId11"/>
          <a:stretch>
            <a:fillRect/>
          </a:stretch>
        </p:blipFill>
        <p:spPr>
          <a:xfrm>
            <a:off x="2996977" y="4714497"/>
            <a:ext cx="1167085" cy="701635"/>
          </a:xfrm>
          <a:prstGeom prst="rect">
            <a:avLst/>
          </a:prstGeom>
        </p:spPr>
      </p:pic>
      <p:pic>
        <p:nvPicPr>
          <p:cNvPr id="1032" name="Picture 8" descr="Image result for hadoop">
            <a:extLst>
              <a:ext uri="{FF2B5EF4-FFF2-40B4-BE49-F238E27FC236}">
                <a16:creationId xmlns:a16="http://schemas.microsoft.com/office/drawing/2014/main" id="{E1DECBE3-9DA9-448C-80AF-851A9FAB34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2656" y="2201779"/>
            <a:ext cx="1470742" cy="11000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yahoo search">
            <a:extLst>
              <a:ext uri="{FF2B5EF4-FFF2-40B4-BE49-F238E27FC236}">
                <a16:creationId xmlns:a16="http://schemas.microsoft.com/office/drawing/2014/main" id="{D9C4C876-1B70-4E94-BCDB-A6FCE2A142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5043" y="1314999"/>
            <a:ext cx="1456291" cy="8792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mazon s3">
            <a:extLst>
              <a:ext uri="{FF2B5EF4-FFF2-40B4-BE49-F238E27FC236}">
                <a16:creationId xmlns:a16="http://schemas.microsoft.com/office/drawing/2014/main" id="{84425018-523F-4F07-B824-19CB5F62E7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50566" y="5414386"/>
            <a:ext cx="1550973" cy="76138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google app engine">
            <a:extLst>
              <a:ext uri="{FF2B5EF4-FFF2-40B4-BE49-F238E27FC236}">
                <a16:creationId xmlns:a16="http://schemas.microsoft.com/office/drawing/2014/main" id="{7E2BE424-4FB9-4725-AB9E-9D452F40C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84128" y="1273627"/>
            <a:ext cx="1768092" cy="92815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citrix xen">
            <a:extLst>
              <a:ext uri="{FF2B5EF4-FFF2-40B4-BE49-F238E27FC236}">
                <a16:creationId xmlns:a16="http://schemas.microsoft.com/office/drawing/2014/main" id="{AE0F761B-5703-4AA4-A673-8CA9AE130E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26068" y="5308542"/>
            <a:ext cx="1460501" cy="9119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0B430FA0-E73C-4DC2-A1B5-4E89AE7EE1E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40358" y="6220498"/>
            <a:ext cx="1006079" cy="56661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58DE135-FC91-4EA2-8E5B-5DD4703AD63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8392" y="4835667"/>
            <a:ext cx="1134259" cy="228235"/>
          </a:xfrm>
          <a:prstGeom prst="rect">
            <a:avLst/>
          </a:prstGeom>
        </p:spPr>
      </p:pic>
    </p:spTree>
    <p:extLst>
      <p:ext uri="{BB962C8B-B14F-4D97-AF65-F5344CB8AC3E}">
        <p14:creationId xmlns:p14="http://schemas.microsoft.com/office/powerpoint/2010/main" val="2287030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4AF5F9-09F9-4952-AC20-D52706ACD216}"/>
              </a:ext>
            </a:extLst>
          </p:cNvPr>
          <p:cNvSpPr>
            <a:spLocks noGrp="1"/>
          </p:cNvSpPr>
          <p:nvPr>
            <p:ph type="body" idx="1"/>
          </p:nvPr>
        </p:nvSpPr>
        <p:spPr/>
        <p:txBody>
          <a:bodyPr/>
          <a:lstStyle/>
          <a:p>
            <a:endParaRPr lang="zh-CN" altLang="en-US" dirty="0"/>
          </a:p>
        </p:txBody>
      </p:sp>
      <p:pic>
        <p:nvPicPr>
          <p:cNvPr id="4" name="图片 3">
            <a:extLst>
              <a:ext uri="{FF2B5EF4-FFF2-40B4-BE49-F238E27FC236}">
                <a16:creationId xmlns:a16="http://schemas.microsoft.com/office/drawing/2014/main" id="{6FCAF93E-2BA6-467B-9949-9CD8D6D9791B}"/>
              </a:ext>
            </a:extLst>
          </p:cNvPr>
          <p:cNvPicPr>
            <a:picLocks noChangeAspect="1"/>
          </p:cNvPicPr>
          <p:nvPr/>
        </p:nvPicPr>
        <p:blipFill>
          <a:blip r:embed="rId3"/>
          <a:stretch>
            <a:fillRect/>
          </a:stretch>
        </p:blipFill>
        <p:spPr>
          <a:xfrm>
            <a:off x="948535" y="1129766"/>
            <a:ext cx="10294931" cy="4839235"/>
          </a:xfrm>
          <a:prstGeom prst="rect">
            <a:avLst/>
          </a:prstGeom>
        </p:spPr>
      </p:pic>
    </p:spTree>
    <p:extLst>
      <p:ext uri="{BB962C8B-B14F-4D97-AF65-F5344CB8AC3E}">
        <p14:creationId xmlns:p14="http://schemas.microsoft.com/office/powerpoint/2010/main" val="20337717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A1B1F-0AD6-4E80-8B13-AA9B8F9790DA}"/>
              </a:ext>
            </a:extLst>
          </p:cNvPr>
          <p:cNvSpPr>
            <a:spLocks noGrp="1"/>
          </p:cNvSpPr>
          <p:nvPr>
            <p:ph type="title"/>
          </p:nvPr>
        </p:nvSpPr>
        <p:spPr/>
        <p:txBody>
          <a:bodyPr/>
          <a:lstStyle/>
          <a:p>
            <a:r>
              <a:rPr lang="en-US" altLang="zh-CN" dirty="0"/>
              <a:t>1950s--MAIN frame &amp;time sharing</a:t>
            </a:r>
            <a:endParaRPr lang="zh-CN" altLang="en-US" dirty="0"/>
          </a:p>
        </p:txBody>
      </p:sp>
      <p:pic>
        <p:nvPicPr>
          <p:cNvPr id="5" name="内容占位符 4">
            <a:extLst>
              <a:ext uri="{FF2B5EF4-FFF2-40B4-BE49-F238E27FC236}">
                <a16:creationId xmlns:a16="http://schemas.microsoft.com/office/drawing/2014/main" id="{B2D65DE8-677E-49E9-9E28-478AD616B3D3}"/>
              </a:ext>
            </a:extLst>
          </p:cNvPr>
          <p:cNvPicPr>
            <a:picLocks noGrp="1" noChangeAspect="1"/>
          </p:cNvPicPr>
          <p:nvPr>
            <p:ph idx="1"/>
          </p:nvPr>
        </p:nvPicPr>
        <p:blipFill>
          <a:blip r:embed="rId3"/>
          <a:stretch>
            <a:fillRect/>
          </a:stretch>
        </p:blipFill>
        <p:spPr>
          <a:xfrm>
            <a:off x="2851146" y="2418554"/>
            <a:ext cx="6380798" cy="3405188"/>
          </a:xfrm>
        </p:spPr>
      </p:pic>
    </p:spTree>
    <p:extLst>
      <p:ext uri="{BB962C8B-B14F-4D97-AF65-F5344CB8AC3E}">
        <p14:creationId xmlns:p14="http://schemas.microsoft.com/office/powerpoint/2010/main" val="3242345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9F444-FCBD-B140-9C05-E443FA0805C4}"/>
              </a:ext>
            </a:extLst>
          </p:cNvPr>
          <p:cNvSpPr>
            <a:spLocks noGrp="1"/>
          </p:cNvSpPr>
          <p:nvPr>
            <p:ph type="title"/>
          </p:nvPr>
        </p:nvSpPr>
        <p:spPr>
          <a:xfrm>
            <a:off x="1188721" y="609600"/>
            <a:ext cx="6143423" cy="1456267"/>
          </a:xfrm>
        </p:spPr>
        <p:txBody>
          <a:bodyPr rtlCol="0">
            <a:normAutofit/>
          </a:bodyPr>
          <a:lstStyle/>
          <a:p>
            <a:pPr rtl="0"/>
            <a:r>
              <a:rPr lang="zh-CN" altLang="en-US" dirty="0">
                <a:latin typeface="Microsoft YaHei UI Light" panose="020B0502040204020203" pitchFamily="34" charset="-122"/>
                <a:ea typeface="Microsoft YaHei UI Light" panose="020B0502040204020203" pitchFamily="34" charset="-122"/>
              </a:rPr>
              <a:t>全局技术</a:t>
            </a:r>
            <a:endParaRPr lang="zh-CN" altLang="ru-RU" dirty="0">
              <a:latin typeface="Microsoft YaHei UI Light" panose="020B0502040204020203" pitchFamily="34" charset="-122"/>
              <a:ea typeface="Microsoft YaHei UI Light" panose="020B0502040204020203" pitchFamily="34" charset="-122"/>
            </a:endParaRPr>
          </a:p>
        </p:txBody>
      </p:sp>
      <p:graphicFrame>
        <p:nvGraphicFramePr>
          <p:cNvPr id="5" name="内容占位符 4" descr="SmartArt 图形">
            <a:extLst>
              <a:ext uri="{FF2B5EF4-FFF2-40B4-BE49-F238E27FC236}">
                <a16:creationId xmlns:a16="http://schemas.microsoft.com/office/drawing/2014/main" id="{C983627E-F26C-354F-BF0A-ECCD7E968A2B}"/>
              </a:ext>
            </a:extLst>
          </p:cNvPr>
          <p:cNvGraphicFramePr>
            <a:graphicFrameLocks noGrp="1"/>
          </p:cNvGraphicFramePr>
          <p:nvPr>
            <p:ph idx="1"/>
          </p:nvPr>
        </p:nvGraphicFramePr>
        <p:xfrm>
          <a:off x="1188721" y="2142067"/>
          <a:ext cx="6712968"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descr="夜晚天空中的卫星">
            <a:extLst>
              <a:ext uri="{FF2B5EF4-FFF2-40B4-BE49-F238E27FC236}">
                <a16:creationId xmlns:a16="http://schemas.microsoft.com/office/drawing/2014/main" id="{D4F2268B-BB87-42FB-B84F-C145C01B497A}"/>
              </a:ext>
            </a:extLst>
          </p:cNvPr>
          <p:cNvPicPr>
            <a:picLocks noChangeAspect="1"/>
          </p:cNvPicPr>
          <p:nvPr/>
        </p:nvPicPr>
        <p:blipFill rotWithShape="1">
          <a:blip r:embed="rId8"/>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图片 6" descr="抽象光点图像">
            <a:extLst>
              <a:ext uri="{FF2B5EF4-FFF2-40B4-BE49-F238E27FC236}">
                <a16:creationId xmlns:a16="http://schemas.microsoft.com/office/drawing/2014/main" id="{FE6C54C5-D2F4-48F8-B65E-7506F07BCCF3}"/>
              </a:ext>
            </a:extLst>
          </p:cNvPr>
          <p:cNvPicPr>
            <a:picLocks noChangeAspect="1"/>
          </p:cNvPicPr>
          <p:nvPr/>
        </p:nvPicPr>
        <p:blipFill rotWithShape="1">
          <a:blip r:embed="rId9"/>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3582073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rtlCol="0"/>
          <a:lstStyle/>
          <a:p>
            <a:pPr rtl="0"/>
            <a:r>
              <a:rPr lang="zh-CN" altLang="en-US" dirty="0">
                <a:latin typeface="Microsoft YaHei UI Light" panose="020B0502040204020203" pitchFamily="34" charset="-122"/>
                <a:ea typeface="Microsoft YaHei UI Light" panose="020B0502040204020203" pitchFamily="34" charset="-122"/>
              </a:rPr>
              <a:t>虚拟现实的使用</a:t>
            </a:r>
          </a:p>
        </p:txBody>
      </p:sp>
      <p:graphicFrame>
        <p:nvGraphicFramePr>
          <p:cNvPr id="6" name="内容占位符 5" descr="图表">
            <a:extLst>
              <a:ext uri="{FF2B5EF4-FFF2-40B4-BE49-F238E27FC236}">
                <a16:creationId xmlns:a16="http://schemas.microsoft.com/office/drawing/2014/main" id="{B969B0A3-888C-49AE-AB43-78DF29C9BE9B}"/>
              </a:ext>
            </a:extLst>
          </p:cNvPr>
          <p:cNvGraphicFramePr>
            <a:graphicFrameLocks noGrp="1"/>
          </p:cNvGraphicFramePr>
          <p:nvPr>
            <p:ph idx="1"/>
          </p:nvPr>
        </p:nvGraphicFramePr>
        <p:xfrm>
          <a:off x="612117" y="2141538"/>
          <a:ext cx="10131425" cy="3649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60031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夜晚的天空以及地平线上的群山">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内容占位符 4" descr="SmartArt 图形">
            <a:extLst>
              <a:ext uri="{FF2B5EF4-FFF2-40B4-BE49-F238E27FC236}">
                <a16:creationId xmlns:a16="http://schemas.microsoft.com/office/drawing/2014/main" id="{21A182E9-AC38-4344-9247-5AB4B8F03A26}"/>
              </a:ext>
            </a:extLst>
          </p:cNvPr>
          <p:cNvGraphicFramePr>
            <a:graphicFrameLocks noGrp="1"/>
          </p:cNvGraphicFramePr>
          <p:nvPr>
            <p:ph sz="half" idx="2"/>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标题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rtl="0"/>
            <a:r>
              <a:rPr lang="zh-CN" altLang="en-US" dirty="0">
                <a:latin typeface="Microsoft YaHei UI Light" panose="020B0502040204020203" pitchFamily="34" charset="-122"/>
                <a:ea typeface="Microsoft YaHei UI Light" panose="020B0502040204020203" pitchFamily="34" charset="-122"/>
              </a:rPr>
              <a:t>网络技术</a:t>
            </a:r>
          </a:p>
        </p:txBody>
      </p:sp>
    </p:spTree>
    <p:extLst>
      <p:ext uri="{BB962C8B-B14F-4D97-AF65-F5344CB8AC3E}">
        <p14:creationId xmlns:p14="http://schemas.microsoft.com/office/powerpoint/2010/main" val="348831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FCAB2-5AF3-42B2-A217-767BA72D3D7D}"/>
              </a:ext>
            </a:extLst>
          </p:cNvPr>
          <p:cNvSpPr>
            <a:spLocks noGrp="1"/>
          </p:cNvSpPr>
          <p:nvPr>
            <p:ph type="title"/>
          </p:nvPr>
        </p:nvSpPr>
        <p:spPr/>
        <p:txBody>
          <a:bodyPr/>
          <a:lstStyle/>
          <a:p>
            <a:r>
              <a:rPr lang="en-US" altLang="zh-CN" b="0" dirty="0">
                <a:solidFill>
                  <a:srgbClr val="000000"/>
                </a:solidFill>
                <a:effectLst/>
                <a:latin typeface="Microsoft YaHei" panose="020B0503020204020204" pitchFamily="34" charset="-122"/>
                <a:ea typeface="Microsoft YaHei" panose="020B0503020204020204" pitchFamily="34" charset="-122"/>
              </a:rPr>
              <a:t>Newborn</a:t>
            </a:r>
            <a:r>
              <a:rPr lang="en-US" altLang="zh-CN" b="1" dirty="0">
                <a:solidFill>
                  <a:srgbClr val="000000"/>
                </a:solidFill>
                <a:latin typeface="Microsoft YaHei" panose="020B0503020204020204" pitchFamily="34" charset="-122"/>
                <a:ea typeface="Microsoft YaHei" panose="020B0503020204020204" pitchFamily="34" charset="-122"/>
              </a:rPr>
              <a:t>--ARPAnet</a:t>
            </a:r>
            <a:endParaRPr lang="zh-CN" altLang="en-US" dirty="0"/>
          </a:p>
        </p:txBody>
      </p:sp>
      <p:pic>
        <p:nvPicPr>
          <p:cNvPr id="5" name="内容占位符 4">
            <a:extLst>
              <a:ext uri="{FF2B5EF4-FFF2-40B4-BE49-F238E27FC236}">
                <a16:creationId xmlns:a16="http://schemas.microsoft.com/office/drawing/2014/main" id="{8C8C0F59-921A-470E-AA89-3263E9FD3F32}"/>
              </a:ext>
            </a:extLst>
          </p:cNvPr>
          <p:cNvPicPr>
            <a:picLocks noGrp="1" noChangeAspect="1"/>
          </p:cNvPicPr>
          <p:nvPr>
            <p:ph idx="1"/>
          </p:nvPr>
        </p:nvPicPr>
        <p:blipFill>
          <a:blip r:embed="rId3"/>
          <a:stretch>
            <a:fillRect/>
          </a:stretch>
        </p:blipFill>
        <p:spPr>
          <a:xfrm>
            <a:off x="2851150" y="2456656"/>
            <a:ext cx="5800725" cy="3019425"/>
          </a:xfrm>
        </p:spPr>
      </p:pic>
    </p:spTree>
    <p:extLst>
      <p:ext uri="{BB962C8B-B14F-4D97-AF65-F5344CB8AC3E}">
        <p14:creationId xmlns:p14="http://schemas.microsoft.com/office/powerpoint/2010/main" val="80094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720C-6013-4529-BF4A-99A93D9425EE}"/>
              </a:ext>
            </a:extLst>
          </p:cNvPr>
          <p:cNvSpPr>
            <a:spLocks noGrp="1"/>
          </p:cNvSpPr>
          <p:nvPr>
            <p:ph type="title"/>
          </p:nvPr>
        </p:nvSpPr>
        <p:spPr/>
        <p:txBody>
          <a:bodyPr/>
          <a:lstStyle/>
          <a:p>
            <a:r>
              <a:rPr lang="en-US" altLang="zh-CN" dirty="0"/>
              <a:t>Client-server</a:t>
            </a:r>
            <a:endParaRPr lang="zh-CN" altLang="en-US" dirty="0"/>
          </a:p>
        </p:txBody>
      </p:sp>
      <p:pic>
        <p:nvPicPr>
          <p:cNvPr id="5" name="内容占位符 4">
            <a:extLst>
              <a:ext uri="{FF2B5EF4-FFF2-40B4-BE49-F238E27FC236}">
                <a16:creationId xmlns:a16="http://schemas.microsoft.com/office/drawing/2014/main" id="{A7607E53-7CBD-470F-94D2-231934E22854}"/>
              </a:ext>
            </a:extLst>
          </p:cNvPr>
          <p:cNvPicPr>
            <a:picLocks noGrp="1" noChangeAspect="1"/>
          </p:cNvPicPr>
          <p:nvPr>
            <p:ph idx="1"/>
          </p:nvPr>
        </p:nvPicPr>
        <p:blipFill>
          <a:blip r:embed="rId3"/>
          <a:stretch>
            <a:fillRect/>
          </a:stretch>
        </p:blipFill>
        <p:spPr>
          <a:xfrm>
            <a:off x="2870200" y="2447131"/>
            <a:ext cx="5762625" cy="3038475"/>
          </a:xfrm>
        </p:spPr>
      </p:pic>
    </p:spTree>
    <p:extLst>
      <p:ext uri="{BB962C8B-B14F-4D97-AF65-F5344CB8AC3E}">
        <p14:creationId xmlns:p14="http://schemas.microsoft.com/office/powerpoint/2010/main" val="254768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E1BF0-8430-4F5D-B2F4-E4AEA2BC6C78}"/>
              </a:ext>
            </a:extLst>
          </p:cNvPr>
          <p:cNvSpPr>
            <a:spLocks noGrp="1"/>
          </p:cNvSpPr>
          <p:nvPr>
            <p:ph type="title"/>
          </p:nvPr>
        </p:nvSpPr>
        <p:spPr/>
        <p:txBody>
          <a:bodyPr/>
          <a:lstStyle/>
          <a:p>
            <a:r>
              <a:rPr lang="en-US" altLang="zh-CN" dirty="0"/>
              <a:t>Clouds?</a:t>
            </a:r>
            <a:endParaRPr lang="zh-CN" altLang="en-US" dirty="0"/>
          </a:p>
        </p:txBody>
      </p:sp>
      <p:pic>
        <p:nvPicPr>
          <p:cNvPr id="5" name="内容占位符 4">
            <a:extLst>
              <a:ext uri="{FF2B5EF4-FFF2-40B4-BE49-F238E27FC236}">
                <a16:creationId xmlns:a16="http://schemas.microsoft.com/office/drawing/2014/main" id="{6FFF5CE1-5491-4233-9620-7199D4794B31}"/>
              </a:ext>
            </a:extLst>
          </p:cNvPr>
          <p:cNvPicPr>
            <a:picLocks noGrp="1" noChangeAspect="1"/>
          </p:cNvPicPr>
          <p:nvPr>
            <p:ph idx="1"/>
          </p:nvPr>
        </p:nvPicPr>
        <p:blipFill>
          <a:blip r:embed="rId3"/>
          <a:stretch>
            <a:fillRect/>
          </a:stretch>
        </p:blipFill>
        <p:spPr>
          <a:xfrm>
            <a:off x="2865437" y="2432844"/>
            <a:ext cx="5772150" cy="3067050"/>
          </a:xfrm>
        </p:spPr>
      </p:pic>
    </p:spTree>
    <p:extLst>
      <p:ext uri="{BB962C8B-B14F-4D97-AF65-F5344CB8AC3E}">
        <p14:creationId xmlns:p14="http://schemas.microsoft.com/office/powerpoint/2010/main" val="380084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50874-6784-4D0E-9C4B-BB9938312C53}"/>
              </a:ext>
            </a:extLst>
          </p:cNvPr>
          <p:cNvSpPr>
            <a:spLocks noGrp="1"/>
          </p:cNvSpPr>
          <p:nvPr>
            <p:ph type="title"/>
          </p:nvPr>
        </p:nvSpPr>
        <p:spPr/>
        <p:txBody>
          <a:bodyPr/>
          <a:lstStyle/>
          <a:p>
            <a:r>
              <a:rPr lang="en-US" altLang="zh-CN" dirty="0" err="1"/>
              <a:t>saas</a:t>
            </a:r>
            <a:endParaRPr lang="zh-CN" altLang="en-US" dirty="0"/>
          </a:p>
        </p:txBody>
      </p:sp>
      <p:pic>
        <p:nvPicPr>
          <p:cNvPr id="5" name="内容占位符 4">
            <a:extLst>
              <a:ext uri="{FF2B5EF4-FFF2-40B4-BE49-F238E27FC236}">
                <a16:creationId xmlns:a16="http://schemas.microsoft.com/office/drawing/2014/main" id="{60D31935-EEFA-4760-8205-29E4549333A3}"/>
              </a:ext>
            </a:extLst>
          </p:cNvPr>
          <p:cNvPicPr>
            <a:picLocks noGrp="1" noChangeAspect="1"/>
          </p:cNvPicPr>
          <p:nvPr>
            <p:ph idx="1"/>
          </p:nvPr>
        </p:nvPicPr>
        <p:blipFill>
          <a:blip r:embed="rId3"/>
          <a:stretch>
            <a:fillRect/>
          </a:stretch>
        </p:blipFill>
        <p:spPr>
          <a:xfrm>
            <a:off x="2851150" y="2442369"/>
            <a:ext cx="5800725" cy="3048000"/>
          </a:xfrm>
        </p:spPr>
      </p:pic>
    </p:spTree>
    <p:extLst>
      <p:ext uri="{BB962C8B-B14F-4D97-AF65-F5344CB8AC3E}">
        <p14:creationId xmlns:p14="http://schemas.microsoft.com/office/powerpoint/2010/main" val="64909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55A8A-A3B0-400D-8026-88CCEFEBBD75}"/>
              </a:ext>
            </a:extLst>
          </p:cNvPr>
          <p:cNvSpPr>
            <a:spLocks noGrp="1"/>
          </p:cNvSpPr>
          <p:nvPr>
            <p:ph type="title"/>
          </p:nvPr>
        </p:nvSpPr>
        <p:spPr/>
        <p:txBody>
          <a:bodyPr/>
          <a:lstStyle/>
          <a:p>
            <a:r>
              <a:rPr lang="en-US" altLang="zh-CN" dirty="0"/>
              <a:t>Google</a:t>
            </a:r>
            <a:endParaRPr lang="zh-CN" altLang="en-US" dirty="0"/>
          </a:p>
        </p:txBody>
      </p:sp>
      <p:pic>
        <p:nvPicPr>
          <p:cNvPr id="5" name="内容占位符 4">
            <a:extLst>
              <a:ext uri="{FF2B5EF4-FFF2-40B4-BE49-F238E27FC236}">
                <a16:creationId xmlns:a16="http://schemas.microsoft.com/office/drawing/2014/main" id="{2BC70291-C546-4929-AF8D-8BF0BC68A87F}"/>
              </a:ext>
            </a:extLst>
          </p:cNvPr>
          <p:cNvPicPr>
            <a:picLocks noGrp="1" noChangeAspect="1"/>
          </p:cNvPicPr>
          <p:nvPr>
            <p:ph idx="1"/>
          </p:nvPr>
        </p:nvPicPr>
        <p:blipFill>
          <a:blip r:embed="rId3"/>
          <a:stretch>
            <a:fillRect/>
          </a:stretch>
        </p:blipFill>
        <p:spPr>
          <a:xfrm>
            <a:off x="2879725" y="2456656"/>
            <a:ext cx="5743575" cy="3019425"/>
          </a:xfrm>
        </p:spPr>
      </p:pic>
    </p:spTree>
    <p:extLst>
      <p:ext uri="{BB962C8B-B14F-4D97-AF65-F5344CB8AC3E}">
        <p14:creationId xmlns:p14="http://schemas.microsoft.com/office/powerpoint/2010/main" val="230097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685AE-5EB4-4B93-9A9C-DD76096612DB}"/>
              </a:ext>
            </a:extLst>
          </p:cNvPr>
          <p:cNvSpPr>
            <a:spLocks noGrp="1"/>
          </p:cNvSpPr>
          <p:nvPr>
            <p:ph type="title"/>
          </p:nvPr>
        </p:nvSpPr>
        <p:spPr/>
        <p:txBody>
          <a:bodyPr/>
          <a:lstStyle/>
          <a:p>
            <a:r>
              <a:rPr lang="en-US" altLang="zh-CN" dirty="0" err="1"/>
              <a:t>netflix</a:t>
            </a:r>
            <a:endParaRPr lang="zh-CN" altLang="en-US" dirty="0"/>
          </a:p>
        </p:txBody>
      </p:sp>
      <p:pic>
        <p:nvPicPr>
          <p:cNvPr id="5" name="内容占位符 4">
            <a:extLst>
              <a:ext uri="{FF2B5EF4-FFF2-40B4-BE49-F238E27FC236}">
                <a16:creationId xmlns:a16="http://schemas.microsoft.com/office/drawing/2014/main" id="{CD0E54B3-F9E9-49E0-8646-F1C5C0F5EACB}"/>
              </a:ext>
            </a:extLst>
          </p:cNvPr>
          <p:cNvPicPr>
            <a:picLocks noGrp="1" noChangeAspect="1"/>
          </p:cNvPicPr>
          <p:nvPr>
            <p:ph idx="1"/>
          </p:nvPr>
        </p:nvPicPr>
        <p:blipFill>
          <a:blip r:embed="rId3"/>
          <a:stretch>
            <a:fillRect/>
          </a:stretch>
        </p:blipFill>
        <p:spPr>
          <a:xfrm>
            <a:off x="2860675" y="2442369"/>
            <a:ext cx="5781675" cy="3048000"/>
          </a:xfrm>
        </p:spPr>
      </p:pic>
    </p:spTree>
    <p:extLst>
      <p:ext uri="{BB962C8B-B14F-4D97-AF65-F5344CB8AC3E}">
        <p14:creationId xmlns:p14="http://schemas.microsoft.com/office/powerpoint/2010/main" val="8141049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5274BF-C111-4B7A-8D90-F7666D37C13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F1DF1E-36E3-406C-8CF7-DB13BB647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未来天体设计</Template>
  <TotalTime>298</TotalTime>
  <Words>3212</Words>
  <Application>Microsoft Office PowerPoint</Application>
  <PresentationFormat>宽屏</PresentationFormat>
  <Paragraphs>215</Paragraphs>
  <Slides>32</Slides>
  <Notes>32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AmazonEmber</vt:lpstr>
      <vt:lpstr>-apple-system</vt:lpstr>
      <vt:lpstr>GTWalsheimProBold</vt:lpstr>
      <vt:lpstr>GTWalsheimProRegular</vt:lpstr>
      <vt:lpstr>Helvetica Light</vt:lpstr>
      <vt:lpstr>Helvetica Neue</vt:lpstr>
      <vt:lpstr>HelveticaNeueLight</vt:lpstr>
      <vt:lpstr>Microsoft YaHei UI</vt:lpstr>
      <vt:lpstr>Microsoft YaHei UI Light</vt:lpstr>
      <vt:lpstr>open sans</vt:lpstr>
      <vt:lpstr>Microsoft YaHei</vt:lpstr>
      <vt:lpstr>Arial</vt:lpstr>
      <vt:lpstr>Arial</vt:lpstr>
      <vt:lpstr>Calibri</vt:lpstr>
      <vt:lpstr>Helvetica</vt:lpstr>
      <vt:lpstr>Segoe UI</vt:lpstr>
      <vt:lpstr>Verdana</vt:lpstr>
      <vt:lpstr>天体</vt:lpstr>
      <vt:lpstr>云计算起源</vt:lpstr>
      <vt:lpstr>PowerPoint 演示文稿</vt:lpstr>
      <vt:lpstr>1950s--MAIN frame &amp;time sharing</vt:lpstr>
      <vt:lpstr>Newborn--ARPAnet</vt:lpstr>
      <vt:lpstr>Client-server</vt:lpstr>
      <vt:lpstr>Clouds?</vt:lpstr>
      <vt:lpstr>saas</vt:lpstr>
      <vt:lpstr>Google</vt:lpstr>
      <vt:lpstr>netflix</vt:lpstr>
      <vt:lpstr>Web 2.0</vt:lpstr>
      <vt:lpstr>facebook</vt:lpstr>
      <vt:lpstr>amazon</vt:lpstr>
      <vt:lpstr>Cloud computing</vt:lpstr>
      <vt:lpstr>iphone</vt:lpstr>
      <vt:lpstr>Streaming service</vt:lpstr>
      <vt:lpstr>Private cloud</vt:lpstr>
      <vt:lpstr>paas</vt:lpstr>
      <vt:lpstr>Open source cloud</vt:lpstr>
      <vt:lpstr>Hybrid cloud</vt:lpstr>
      <vt:lpstr>To the cloud</vt:lpstr>
      <vt:lpstr>icloud</vt:lpstr>
      <vt:lpstr>Cloud storage</vt:lpstr>
      <vt:lpstr>Reliability Private cloud</vt:lpstr>
      <vt:lpstr>Cloud adoption</vt:lpstr>
      <vt:lpstr>Benefits</vt:lpstr>
      <vt:lpstr>PowerPoint 演示文稿</vt:lpstr>
      <vt:lpstr>PowerPoint 演示文稿</vt:lpstr>
      <vt:lpstr>PowerPoint 演示文稿</vt:lpstr>
      <vt:lpstr>PowerPoint 演示文稿</vt:lpstr>
      <vt:lpstr>全局技术</vt:lpstr>
      <vt:lpstr>虚拟现实的使用</vt:lpstr>
      <vt:lpstr>网络技术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Cloud Computing</dc:title>
  <dc:creator>L jCheng</dc:creator>
  <cp:lastModifiedBy>L jCheng</cp:lastModifiedBy>
  <cp:revision>19</cp:revision>
  <dcterms:created xsi:type="dcterms:W3CDTF">2020-10-17T13:46:51Z</dcterms:created>
  <dcterms:modified xsi:type="dcterms:W3CDTF">2020-10-23T05:49:16Z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